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64" r:id="rId2"/>
    <p:sldId id="286" r:id="rId3"/>
    <p:sldId id="269" r:id="rId4"/>
    <p:sldId id="287" r:id="rId5"/>
    <p:sldId id="271" r:id="rId6"/>
    <p:sldId id="272" r:id="rId7"/>
    <p:sldId id="273" r:id="rId8"/>
    <p:sldId id="288" r:id="rId9"/>
    <p:sldId id="276" r:id="rId10"/>
    <p:sldId id="278" r:id="rId11"/>
    <p:sldId id="281" r:id="rId12"/>
    <p:sldId id="289" r:id="rId13"/>
    <p:sldId id="290" r:id="rId14"/>
    <p:sldId id="291" r:id="rId15"/>
    <p:sldId id="292" r:id="rId16"/>
    <p:sldId id="294" r:id="rId17"/>
    <p:sldId id="293" r:id="rId18"/>
    <p:sldId id="295" r:id="rId19"/>
    <p:sldId id="296" r:id="rId20"/>
    <p:sldId id="307" r:id="rId21"/>
    <p:sldId id="297" r:id="rId22"/>
    <p:sldId id="299" r:id="rId23"/>
    <p:sldId id="301" r:id="rId24"/>
    <p:sldId id="302" r:id="rId25"/>
    <p:sldId id="303" r:id="rId26"/>
    <p:sldId id="304" r:id="rId27"/>
    <p:sldId id="305" r:id="rId28"/>
    <p:sldId id="306" r:id="rId29"/>
    <p:sldId id="285" r:id="rId30"/>
  </p:sldIdLst>
  <p:sldSz cx="9144000" cy="5143500" type="screen16x9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0062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 varScale="1">
        <p:scale>
          <a:sx n="84" d="100"/>
          <a:sy n="84" d="100"/>
        </p:scale>
        <p:origin x="-690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9A1C10-AF07-4C67-A98E-984FC924DA88}" type="datetimeFigureOut">
              <a:rPr lang="es-PE" smtClean="0"/>
              <a:t>23/08/2014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72C2E-1A7D-48E3-A32F-0FEE6D6466F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03389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72C2E-1A7D-48E3-A32F-0FEE6D6466FA}" type="slidenum">
              <a:rPr lang="es-PE" smtClean="0"/>
              <a:t>29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80206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23/08/2014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44996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23/08/2014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1094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23/08/2014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03661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23/08/2014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7729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23/08/2014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36955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23/08/2014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82577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23/08/2014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112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23/08/2014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59262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23/08/2014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1669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23/08/2014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47291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84E1-C2BC-4668-9FD7-751BAA868FD9}" type="datetimeFigureOut">
              <a:rPr lang="es-PE" smtClean="0"/>
              <a:t>23/08/2014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43413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C84E1-C2BC-4668-9FD7-751BAA868FD9}" type="datetimeFigureOut">
              <a:rPr lang="es-PE" smtClean="0"/>
              <a:t>23/08/2014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4E9F3-5713-4F0A-BE88-A88CE9A5B84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6609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0" y="4174523"/>
            <a:ext cx="9144000" cy="60135"/>
          </a:xfrm>
          <a:prstGeom prst="rect">
            <a:avLst/>
          </a:prstGeom>
          <a:solidFill>
            <a:srgbClr val="006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4" name="Picture 13" descr="F 1 Cabecera Pallacoch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"/>
            <a:ext cx="9144000" cy="4761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1" y="4367693"/>
            <a:ext cx="9143999" cy="796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21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419493"/>
            <a:ext cx="2378208" cy="63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LOGO AN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460992"/>
            <a:ext cx="992651" cy="58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7 Grupo"/>
          <p:cNvGrpSpPr/>
          <p:nvPr/>
        </p:nvGrpSpPr>
        <p:grpSpPr>
          <a:xfrm>
            <a:off x="4067944" y="4367693"/>
            <a:ext cx="1747938" cy="752939"/>
            <a:chOff x="3707904" y="4379360"/>
            <a:chExt cx="1747938" cy="752939"/>
          </a:xfrm>
        </p:grpSpPr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7904" y="4379360"/>
              <a:ext cx="1008112" cy="752939"/>
            </a:xfrm>
            <a:prstGeom prst="rect">
              <a:avLst/>
            </a:prstGeom>
          </p:spPr>
        </p:pic>
        <p:pic>
          <p:nvPicPr>
            <p:cNvPr id="7" name="6 Imagen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0032" y="4400647"/>
              <a:ext cx="595810" cy="682508"/>
            </a:xfrm>
            <a:prstGeom prst="rect">
              <a:avLst/>
            </a:prstGeom>
          </p:spPr>
        </p:pic>
      </p:grpSp>
      <p:sp>
        <p:nvSpPr>
          <p:cNvPr id="34" name="Text Box 8"/>
          <p:cNvSpPr txBox="1">
            <a:spLocks noChangeArrowheads="1"/>
          </p:cNvSpPr>
          <p:nvPr/>
        </p:nvSpPr>
        <p:spPr bwMode="auto">
          <a:xfrm>
            <a:off x="0" y="725637"/>
            <a:ext cx="914400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100" dirty="0" smtClean="0">
                <a:solidFill>
                  <a:schemeClr val="bg1"/>
                </a:solidFill>
                <a:latin typeface="Times New Roman" pitchFamily="18" charset="0"/>
              </a:rPr>
              <a:t>joseubeda@ghis.ucm.es</a:t>
            </a:r>
            <a:endParaRPr lang="es-ES" sz="11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1" y="387083"/>
            <a:ext cx="91440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ts val="200"/>
              </a:spcBef>
            </a:pPr>
            <a:r>
              <a:rPr lang="es-ES" sz="1500" dirty="0" err="1" smtClean="0">
                <a:solidFill>
                  <a:schemeClr val="bg1"/>
                </a:solidFill>
                <a:latin typeface="Times New Roman" pitchFamily="18" charset="0"/>
              </a:rPr>
              <a:t>Geoindicadores</a:t>
            </a:r>
            <a:r>
              <a:rPr lang="es-ES" sz="1500" dirty="0" smtClean="0">
                <a:solidFill>
                  <a:schemeClr val="bg1"/>
                </a:solidFill>
                <a:latin typeface="Times New Roman" pitchFamily="18" charset="0"/>
              </a:rPr>
              <a:t> del cambio climático deducidos de la observación de la </a:t>
            </a:r>
            <a:r>
              <a:rPr lang="es-ES" sz="1500" dirty="0" err="1" smtClean="0">
                <a:solidFill>
                  <a:schemeClr val="bg1"/>
                </a:solidFill>
                <a:latin typeface="Times New Roman" pitchFamily="18" charset="0"/>
              </a:rPr>
              <a:t>criosfera</a:t>
            </a:r>
            <a:r>
              <a:rPr lang="es-ES" sz="1500" dirty="0" smtClean="0">
                <a:solidFill>
                  <a:schemeClr val="bg1"/>
                </a:solidFill>
                <a:latin typeface="Times New Roman" pitchFamily="18" charset="0"/>
              </a:rPr>
              <a:t> en los Andes Centrales</a:t>
            </a:r>
            <a:endParaRPr lang="es-ES" sz="15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-36512" y="-18797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ts val="200"/>
              </a:spcBef>
            </a:pPr>
            <a:r>
              <a:rPr lang="es-ES" sz="2400" dirty="0" smtClean="0">
                <a:solidFill>
                  <a:schemeClr val="bg1"/>
                </a:solidFill>
                <a:latin typeface="Times New Roman" pitchFamily="18" charset="0"/>
              </a:rPr>
              <a:t>FUNDAMENTOS CIENTÍFICOS DEL PROYECTO CRYOPERU</a:t>
            </a:r>
            <a:endParaRPr lang="es-E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365921"/>
            <a:ext cx="654600" cy="751959"/>
          </a:xfrm>
          <a:prstGeom prst="rect">
            <a:avLst/>
          </a:prstGeom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804248" y="4522208"/>
            <a:ext cx="2231232" cy="48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ts val="200"/>
              </a:spcBef>
            </a:pPr>
            <a:r>
              <a:rPr lang="es-ES" sz="1200" dirty="0" smtClean="0">
                <a:latin typeface="Times New Roman" pitchFamily="18" charset="0"/>
              </a:rPr>
              <a:t>Taller CRYOPERU</a:t>
            </a:r>
          </a:p>
          <a:p>
            <a:pPr algn="ctr" eaLnBrk="1" hangingPunct="1">
              <a:spcBef>
                <a:spcPts val="200"/>
              </a:spcBef>
            </a:pPr>
            <a:r>
              <a:rPr lang="es-ES" sz="1200" dirty="0" smtClean="0">
                <a:latin typeface="Times New Roman" pitchFamily="18" charset="0"/>
              </a:rPr>
              <a:t>Cuzco 11-12 agosto 2014</a:t>
            </a:r>
            <a:endParaRPr lang="es-ES" sz="12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36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" y="1563638"/>
            <a:ext cx="9143999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s-ES" sz="3600" dirty="0" smtClean="0">
                <a:solidFill>
                  <a:srgbClr val="C00000"/>
                </a:solidFill>
                <a:latin typeface="Times New Roman" pitchFamily="18" charset="0"/>
              </a:rPr>
              <a:t>¿QUÉ ES EL CAMBIO CLIMÁTICO?</a:t>
            </a:r>
          </a:p>
        </p:txBody>
      </p:sp>
    </p:spTree>
    <p:extLst>
      <p:ext uri="{BB962C8B-B14F-4D97-AF65-F5344CB8AC3E}">
        <p14:creationId xmlns:p14="http://schemas.microsoft.com/office/powerpoint/2010/main" val="157763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" y="-20241"/>
            <a:ext cx="918051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s-ES" u="sng" dirty="0" smtClean="0">
                <a:solidFill>
                  <a:srgbClr val="C00000"/>
                </a:solidFill>
                <a:latin typeface="Times New Roman" pitchFamily="18" charset="0"/>
              </a:rPr>
              <a:t>¿QUÉ ES EL CAMBIO CLIMÁTICO?</a:t>
            </a: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35496" y="522427"/>
            <a:ext cx="8784976" cy="233910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es-ES" dirty="0" smtClean="0">
                <a:latin typeface="Times New Roman" pitchFamily="18" charset="0"/>
              </a:rPr>
              <a:t>Tiempo meteorológico: </a:t>
            </a:r>
            <a:r>
              <a:rPr lang="es-PE" b="0" dirty="0">
                <a:latin typeface="Times New Roman" pitchFamily="18" charset="0"/>
              </a:rPr>
              <a:t>actividad de </a:t>
            </a:r>
            <a:r>
              <a:rPr lang="es-PE" b="0" dirty="0" smtClean="0">
                <a:latin typeface="Times New Roman" pitchFamily="18" charset="0"/>
              </a:rPr>
              <a:t>los </a:t>
            </a:r>
            <a:r>
              <a:rPr lang="es-PE" b="0" dirty="0">
                <a:latin typeface="Times New Roman" pitchFamily="18" charset="0"/>
              </a:rPr>
              <a:t>fenómenos </a:t>
            </a:r>
            <a:r>
              <a:rPr lang="es-PE" b="0" dirty="0" smtClean="0">
                <a:latin typeface="Times New Roman" pitchFamily="18" charset="0"/>
              </a:rPr>
              <a:t>atmosféricos durante </a:t>
            </a:r>
            <a:r>
              <a:rPr lang="es-PE" b="0" dirty="0">
                <a:latin typeface="Times New Roman" pitchFamily="18" charset="0"/>
              </a:rPr>
              <a:t>un período de </a:t>
            </a:r>
            <a:r>
              <a:rPr lang="es-PE" b="0" dirty="0" smtClean="0">
                <a:latin typeface="Times New Roman" pitchFamily="18" charset="0"/>
              </a:rPr>
              <a:t>uno o varios días (llueve, hace Sol, días ventosos…).</a:t>
            </a:r>
            <a:endParaRPr lang="es-ES" b="0" dirty="0" smtClean="0">
              <a:latin typeface="Times New Roman" pitchFamily="18" charset="0"/>
            </a:endParaRPr>
          </a:p>
          <a:p>
            <a:pPr algn="just" eaLnBrk="1" hangingPunct="1">
              <a:spcBef>
                <a:spcPts val="600"/>
              </a:spcBef>
            </a:pPr>
            <a:endParaRPr lang="es-ES" dirty="0" smtClean="0">
              <a:latin typeface="Times New Roman" pitchFamily="18" charset="0"/>
            </a:endParaRPr>
          </a:p>
          <a:p>
            <a:pPr algn="just" eaLnBrk="1" hangingPunct="1">
              <a:spcBef>
                <a:spcPts val="600"/>
              </a:spcBef>
            </a:pPr>
            <a:r>
              <a:rPr lang="es-ES" dirty="0" smtClean="0">
                <a:latin typeface="Times New Roman" pitchFamily="18" charset="0"/>
              </a:rPr>
              <a:t>Clima: </a:t>
            </a:r>
            <a:r>
              <a:rPr lang="es-PE" b="0" dirty="0" smtClean="0">
                <a:latin typeface="Times New Roman" pitchFamily="18" charset="0"/>
              </a:rPr>
              <a:t>valores </a:t>
            </a:r>
            <a:r>
              <a:rPr lang="es-PE" b="0" dirty="0">
                <a:latin typeface="Times New Roman" pitchFamily="18" charset="0"/>
              </a:rPr>
              <a:t>estadísticos sobre los elementos del tiempo atmosférico en una región durante un periodo </a:t>
            </a:r>
            <a:r>
              <a:rPr lang="es-PE" b="0" dirty="0" smtClean="0">
                <a:latin typeface="Times New Roman" pitchFamily="18" charset="0"/>
              </a:rPr>
              <a:t>más amplio (meses, años…). Para definir el clima se usan series de &gt;30 años.</a:t>
            </a:r>
            <a:endParaRPr lang="es-ES" b="0" dirty="0" smtClean="0">
              <a:latin typeface="Times New Roman" pitchFamily="18" charset="0"/>
            </a:endParaRPr>
          </a:p>
          <a:p>
            <a:pPr algn="just" eaLnBrk="1" hangingPunct="1">
              <a:spcBef>
                <a:spcPts val="600"/>
              </a:spcBef>
            </a:pPr>
            <a:endParaRPr lang="es-ES" dirty="0" smtClean="0">
              <a:latin typeface="Times New Roman" pitchFamily="18" charset="0"/>
            </a:endParaRPr>
          </a:p>
          <a:p>
            <a:pPr algn="just" eaLnBrk="1" hangingPunct="1">
              <a:spcBef>
                <a:spcPts val="600"/>
              </a:spcBef>
            </a:pPr>
            <a:r>
              <a:rPr lang="es-ES" dirty="0" smtClean="0">
                <a:latin typeface="Times New Roman" pitchFamily="18" charset="0"/>
              </a:rPr>
              <a:t>Cambios climáticos:</a:t>
            </a:r>
            <a:r>
              <a:rPr lang="es-ES" b="0" dirty="0" smtClean="0">
                <a:latin typeface="Times New Roman" pitchFamily="18" charset="0"/>
              </a:rPr>
              <a:t> variaciones del clima en diferentes escalas:</a:t>
            </a: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107504" y="2922498"/>
            <a:ext cx="89289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PE" dirty="0" smtClean="0">
                <a:latin typeface="Times New Roman" pitchFamily="18" charset="0"/>
              </a:rPr>
              <a:t>- Décadas		- Siglos		-Miles de años (</a:t>
            </a:r>
            <a:r>
              <a:rPr lang="es-PE" dirty="0" err="1" smtClean="0">
                <a:latin typeface="Times New Roman" pitchFamily="18" charset="0"/>
              </a:rPr>
              <a:t>ka</a:t>
            </a:r>
            <a:r>
              <a:rPr lang="es-PE" dirty="0" smtClean="0">
                <a:latin typeface="Times New Roman" pitchFamily="18" charset="0"/>
              </a:rPr>
              <a:t>)		- Millones de años (</a:t>
            </a:r>
            <a:r>
              <a:rPr lang="es-PE" dirty="0" err="1" smtClean="0">
                <a:latin typeface="Times New Roman" pitchFamily="18" charset="0"/>
              </a:rPr>
              <a:t>Ma</a:t>
            </a:r>
            <a:r>
              <a:rPr lang="es-PE" dirty="0" smtClean="0">
                <a:latin typeface="Times New Roman" pitchFamily="18" charset="0"/>
              </a:rPr>
              <a:t>)</a:t>
            </a:r>
            <a:endParaRPr lang="es-PE" dirty="0">
              <a:latin typeface="Times New Roman" pitchFamily="18" charset="0"/>
            </a:endParaRPr>
          </a:p>
        </p:txBody>
      </p:sp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35496" y="3507854"/>
            <a:ext cx="87129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" b="1" dirty="0" smtClean="0">
                <a:latin typeface="Times New Roman" pitchFamily="18" charset="0"/>
              </a:rPr>
              <a:t>Cambio climático: </a:t>
            </a:r>
            <a:r>
              <a:rPr lang="es-ES" dirty="0" smtClean="0">
                <a:latin typeface="Times New Roman" pitchFamily="18" charset="0"/>
              </a:rPr>
              <a:t>variaciones del clima en escala de décadas que pueden tener consecuencias que </a:t>
            </a:r>
            <a:r>
              <a:rPr lang="es-ES" smtClean="0">
                <a:latin typeface="Times New Roman" pitchFamily="18" charset="0"/>
              </a:rPr>
              <a:t>afecten a </a:t>
            </a:r>
            <a:r>
              <a:rPr lang="es-ES" dirty="0" smtClean="0">
                <a:latin typeface="Times New Roman" pitchFamily="18" charset="0"/>
              </a:rPr>
              <a:t>la población y sus actividades económicas</a:t>
            </a:r>
            <a:endParaRPr lang="es-PE" dirty="0">
              <a:latin typeface="Times New Roman" pitchFamily="18" charset="0"/>
            </a:endParaRP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107504" y="4216901"/>
            <a:ext cx="8928992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algn="just" eaLnBrk="1" hangingPunct="1">
              <a:spcBef>
                <a:spcPct val="50000"/>
              </a:spcBef>
              <a:buFontTx/>
              <a:buChar char="-"/>
            </a:pPr>
            <a:r>
              <a:rPr lang="es-PE" dirty="0" smtClean="0">
                <a:latin typeface="Times New Roman" pitchFamily="18" charset="0"/>
              </a:rPr>
              <a:t>Eventos climáticos extremos (tormentas, huracanes, inundaciones…)</a:t>
            </a:r>
          </a:p>
          <a:p>
            <a:pPr marL="285750" indent="-285750" algn="just" eaLnBrk="1" hangingPunct="1">
              <a:spcBef>
                <a:spcPct val="50000"/>
              </a:spcBef>
              <a:buFontTx/>
              <a:buChar char="-"/>
            </a:pPr>
            <a:r>
              <a:rPr lang="es-PE" dirty="0" smtClean="0">
                <a:latin typeface="Times New Roman" pitchFamily="18" charset="0"/>
              </a:rPr>
              <a:t>Elevación del nivel del mar		</a:t>
            </a:r>
            <a:r>
              <a:rPr lang="es-PE" b="1" dirty="0" smtClean="0">
                <a:solidFill>
                  <a:srgbClr val="FF0000"/>
                </a:solidFill>
                <a:latin typeface="Times New Roman" pitchFamily="18" charset="0"/>
              </a:rPr>
              <a:t>- Reducción de las reservas hídricas</a:t>
            </a:r>
            <a:endParaRPr lang="es-PE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66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" y="1563638"/>
            <a:ext cx="9143999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s-ES" sz="3600" dirty="0" smtClean="0">
                <a:solidFill>
                  <a:srgbClr val="C00000"/>
                </a:solidFill>
                <a:latin typeface="Times New Roman" pitchFamily="18" charset="0"/>
              </a:rPr>
              <a:t>EL CLIMA ACTUAL DE PERÚ</a:t>
            </a:r>
          </a:p>
        </p:txBody>
      </p:sp>
    </p:spTree>
    <p:extLst>
      <p:ext uri="{BB962C8B-B14F-4D97-AF65-F5344CB8AC3E}">
        <p14:creationId xmlns:p14="http://schemas.microsoft.com/office/powerpoint/2010/main" val="174415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11"/>
          <p:cNvSpPr txBox="1">
            <a:spLocks noChangeArrowheads="1"/>
          </p:cNvSpPr>
          <p:nvPr/>
        </p:nvSpPr>
        <p:spPr bwMode="auto">
          <a:xfrm>
            <a:off x="1" y="-20241"/>
            <a:ext cx="918051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s-ES" u="sng" dirty="0" smtClean="0">
                <a:solidFill>
                  <a:srgbClr val="C00000"/>
                </a:solidFill>
                <a:latin typeface="Times New Roman" pitchFamily="18" charset="0"/>
              </a:rPr>
              <a:t>EL CLIMA ACTUAL DE PERÚ</a:t>
            </a:r>
            <a:r>
              <a:rPr lang="es-ES" dirty="0" smtClean="0">
                <a:solidFill>
                  <a:srgbClr val="C00000"/>
                </a:solidFill>
                <a:latin typeface="Times New Roman" pitchFamily="18" charset="0"/>
              </a:rPr>
              <a:t>: factores que controlan la distribución de la precipitación</a:t>
            </a:r>
          </a:p>
        </p:txBody>
      </p:sp>
      <p:pic>
        <p:nvPicPr>
          <p:cNvPr id="2" name="Picture 15" descr="F 11 ZCIT ENERO-JUL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3112294"/>
            <a:ext cx="6265862" cy="2022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 Box 11"/>
          <p:cNvSpPr txBox="1">
            <a:spLocks noChangeArrowheads="1"/>
          </p:cNvSpPr>
          <p:nvPr/>
        </p:nvSpPr>
        <p:spPr bwMode="auto">
          <a:xfrm>
            <a:off x="34926" y="303610"/>
            <a:ext cx="289877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200" dirty="0">
                <a:solidFill>
                  <a:srgbClr val="663300"/>
                </a:solidFill>
                <a:latin typeface="Times New Roman" pitchFamily="18" charset="0"/>
              </a:rPr>
              <a:t>1. Corriente de Humboldt</a:t>
            </a:r>
          </a:p>
        </p:txBody>
      </p:sp>
      <p:pic>
        <p:nvPicPr>
          <p:cNvPr id="4101" name="Picture 13" descr="F 8 Inversión térmica desde el avión (6-8-04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300" y="612502"/>
            <a:ext cx="2231592" cy="22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63" y="632122"/>
            <a:ext cx="3078162" cy="2227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4" name="Text Box 11"/>
          <p:cNvSpPr txBox="1">
            <a:spLocks noChangeArrowheads="1"/>
          </p:cNvSpPr>
          <p:nvPr/>
        </p:nvSpPr>
        <p:spPr bwMode="auto">
          <a:xfrm>
            <a:off x="2933700" y="303610"/>
            <a:ext cx="58293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200" dirty="0">
                <a:solidFill>
                  <a:srgbClr val="663300"/>
                </a:solidFill>
                <a:latin typeface="Times New Roman" pitchFamily="18" charset="0"/>
              </a:rPr>
              <a:t>2. Inversión térmica en la troposfera inferior: anticiclón permanente</a:t>
            </a:r>
          </a:p>
        </p:txBody>
      </p:sp>
      <p:sp>
        <p:nvSpPr>
          <p:cNvPr id="4105" name="Text Box 11"/>
          <p:cNvSpPr txBox="1">
            <a:spLocks noChangeArrowheads="1"/>
          </p:cNvSpPr>
          <p:nvPr/>
        </p:nvSpPr>
        <p:spPr bwMode="auto">
          <a:xfrm>
            <a:off x="1" y="2826544"/>
            <a:ext cx="918051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200" dirty="0">
                <a:solidFill>
                  <a:srgbClr val="663300"/>
                </a:solidFill>
                <a:latin typeface="Times New Roman" pitchFamily="18" charset="0"/>
              </a:rPr>
              <a:t>3. Toda la precipitación procede </a:t>
            </a:r>
            <a:r>
              <a:rPr lang="es-ES" sz="1200" dirty="0" smtClean="0">
                <a:solidFill>
                  <a:srgbClr val="663300"/>
                </a:solidFill>
                <a:latin typeface="Times New Roman" pitchFamily="18" charset="0"/>
              </a:rPr>
              <a:t>del </a:t>
            </a:r>
            <a:r>
              <a:rPr lang="es-ES" sz="1200" dirty="0" err="1" smtClean="0">
                <a:solidFill>
                  <a:srgbClr val="663300"/>
                </a:solidFill>
                <a:latin typeface="Times New Roman" pitchFamily="18" charset="0"/>
              </a:rPr>
              <a:t>Átlántico</a:t>
            </a:r>
            <a:r>
              <a:rPr lang="es-ES" sz="1200" dirty="0" smtClean="0">
                <a:solidFill>
                  <a:srgbClr val="663300"/>
                </a:solidFill>
                <a:latin typeface="Times New Roman" pitchFamily="18" charset="0"/>
              </a:rPr>
              <a:t> tropical y </a:t>
            </a:r>
            <a:r>
              <a:rPr lang="es-ES" sz="1200" dirty="0">
                <a:solidFill>
                  <a:srgbClr val="663300"/>
                </a:solidFill>
                <a:latin typeface="Times New Roman" pitchFamily="18" charset="0"/>
              </a:rPr>
              <a:t>la </a:t>
            </a:r>
            <a:r>
              <a:rPr lang="es-ES" sz="1200" dirty="0" smtClean="0">
                <a:solidFill>
                  <a:srgbClr val="663300"/>
                </a:solidFill>
                <a:latin typeface="Times New Roman" pitchFamily="18" charset="0"/>
              </a:rPr>
              <a:t>Amazonía, en relación con </a:t>
            </a:r>
            <a:r>
              <a:rPr lang="es-ES" sz="1200" dirty="0">
                <a:solidFill>
                  <a:srgbClr val="663300"/>
                </a:solidFill>
                <a:latin typeface="Times New Roman" pitchFamily="18" charset="0"/>
              </a:rPr>
              <a:t>la ZCIT y el enfriamiento del Hemisferio Norte</a:t>
            </a:r>
          </a:p>
        </p:txBody>
      </p:sp>
      <p:pic>
        <p:nvPicPr>
          <p:cNvPr id="4107" name="1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084910"/>
            <a:ext cx="2771775" cy="2078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8" name="20 Flecha derecha"/>
          <p:cNvSpPr>
            <a:spLocks noChangeArrowheads="1"/>
          </p:cNvSpPr>
          <p:nvPr/>
        </p:nvSpPr>
        <p:spPr bwMode="auto">
          <a:xfrm>
            <a:off x="2268539" y="3706416"/>
            <a:ext cx="954087" cy="701278"/>
          </a:xfrm>
          <a:prstGeom prst="rightArrow">
            <a:avLst>
              <a:gd name="adj1" fmla="val 50000"/>
              <a:gd name="adj2" fmla="val 5002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endParaRPr lang="es-PE" b="0"/>
          </a:p>
        </p:txBody>
      </p:sp>
      <p:pic>
        <p:nvPicPr>
          <p:cNvPr id="15" name="Picture 6" descr="F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" y="566464"/>
            <a:ext cx="3265188" cy="227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19"/>
          <p:cNvSpPr txBox="1">
            <a:spLocks noChangeArrowheads="1"/>
          </p:cNvSpPr>
          <p:nvPr/>
        </p:nvSpPr>
        <p:spPr bwMode="auto">
          <a:xfrm rot="1703259">
            <a:off x="112779" y="1643653"/>
            <a:ext cx="11879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" sz="1200" dirty="0" smtClean="0">
                <a:solidFill>
                  <a:schemeClr val="bg1"/>
                </a:solidFill>
                <a:latin typeface="Times New Roman" pitchFamily="18" charset="0"/>
              </a:rPr>
              <a:t>C</a:t>
            </a:r>
            <a:r>
              <a:rPr lang="es-AR" sz="1200" dirty="0" err="1" smtClean="0">
                <a:solidFill>
                  <a:schemeClr val="bg1"/>
                </a:solidFill>
                <a:latin typeface="Times New Roman" pitchFamily="18" charset="0"/>
              </a:rPr>
              <a:t>orriente</a:t>
            </a:r>
            <a:r>
              <a:rPr lang="es-AR" sz="12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AR" sz="1200" dirty="0" smtClean="0">
                <a:solidFill>
                  <a:schemeClr val="bg1"/>
                </a:solidFill>
                <a:latin typeface="Times New Roman" pitchFamily="18" charset="0"/>
              </a:rPr>
              <a:t>de Humboldt</a:t>
            </a:r>
            <a:endParaRPr lang="es-ES" sz="1200" b="0" dirty="0">
              <a:solidFill>
                <a:srgbClr val="DDDDDD"/>
              </a:solidFill>
              <a:latin typeface="Times New Roman" pitchFamily="18" charset="0"/>
            </a:endParaRPr>
          </a:p>
        </p:txBody>
      </p:sp>
      <p:sp>
        <p:nvSpPr>
          <p:cNvPr id="17" name="14 Flecha derecha"/>
          <p:cNvSpPr>
            <a:spLocks noChangeArrowheads="1"/>
          </p:cNvSpPr>
          <p:nvPr/>
        </p:nvSpPr>
        <p:spPr bwMode="auto">
          <a:xfrm>
            <a:off x="2825750" y="1113235"/>
            <a:ext cx="954088" cy="702469"/>
          </a:xfrm>
          <a:prstGeom prst="rightArrow">
            <a:avLst>
              <a:gd name="adj1" fmla="val 50000"/>
              <a:gd name="adj2" fmla="val 49942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endParaRPr lang="es-PE" b="0"/>
          </a:p>
        </p:txBody>
      </p:sp>
    </p:spTree>
    <p:extLst>
      <p:ext uri="{BB962C8B-B14F-4D97-AF65-F5344CB8AC3E}">
        <p14:creationId xmlns:p14="http://schemas.microsoft.com/office/powerpoint/2010/main" val="143225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Pacifico_Atlántico_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39502"/>
            <a:ext cx="9191625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" y="-20241"/>
            <a:ext cx="918051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s-ES" u="sng" dirty="0" smtClean="0">
                <a:solidFill>
                  <a:srgbClr val="C00000"/>
                </a:solidFill>
                <a:latin typeface="Times New Roman" pitchFamily="18" charset="0"/>
              </a:rPr>
              <a:t>EL CLIMA ACTUAL DE PERÚ</a:t>
            </a:r>
            <a:r>
              <a:rPr lang="es-ES" dirty="0" smtClean="0">
                <a:solidFill>
                  <a:srgbClr val="C00000"/>
                </a:solidFill>
                <a:latin typeface="Times New Roman" pitchFamily="18" charset="0"/>
              </a:rPr>
              <a:t>: la barrera orográfica de los Andes Centrales</a:t>
            </a:r>
          </a:p>
        </p:txBody>
      </p:sp>
      <p:sp>
        <p:nvSpPr>
          <p:cNvPr id="5129" name="Text Box 11"/>
          <p:cNvSpPr txBox="1">
            <a:spLocks noChangeArrowheads="1"/>
          </p:cNvSpPr>
          <p:nvPr/>
        </p:nvSpPr>
        <p:spPr bwMode="auto">
          <a:xfrm>
            <a:off x="1152646" y="4887039"/>
            <a:ext cx="269863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1200" dirty="0">
                <a:latin typeface="Times New Roman" pitchFamily="18" charset="0"/>
              </a:rPr>
              <a:t>Evaporación sobre el Atlántico</a:t>
            </a:r>
          </a:p>
        </p:txBody>
      </p:sp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5111750" y="4887039"/>
            <a:ext cx="32766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1200" dirty="0">
                <a:latin typeface="Times New Roman" pitchFamily="18" charset="0"/>
              </a:rPr>
              <a:t>Evapotranspiración sobre la </a:t>
            </a:r>
            <a:r>
              <a:rPr lang="es-ES" sz="1200" dirty="0" err="1">
                <a:latin typeface="Times New Roman" pitchFamily="18" charset="0"/>
              </a:rPr>
              <a:t>pluvisilva</a:t>
            </a:r>
            <a:endParaRPr lang="es-ES" sz="1200" dirty="0">
              <a:latin typeface="Times New Roman" pitchFamily="18" charset="0"/>
            </a:endParaRPr>
          </a:p>
        </p:txBody>
      </p:sp>
      <p:cxnSp>
        <p:nvCxnSpPr>
          <p:cNvPr id="5127" name="21 Conector recto de flecha"/>
          <p:cNvCxnSpPr>
            <a:cxnSpLocks noChangeShapeType="1"/>
          </p:cNvCxnSpPr>
          <p:nvPr/>
        </p:nvCxnSpPr>
        <p:spPr bwMode="auto">
          <a:xfrm>
            <a:off x="4625976" y="5029280"/>
            <a:ext cx="449263" cy="0"/>
          </a:xfrm>
          <a:prstGeom prst="straightConnector1">
            <a:avLst/>
          </a:prstGeom>
          <a:noFill/>
          <a:ln w="63500" algn="ctr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3" name="21 Conector recto de flecha"/>
          <p:cNvCxnSpPr>
            <a:cxnSpLocks noChangeShapeType="1"/>
          </p:cNvCxnSpPr>
          <p:nvPr/>
        </p:nvCxnSpPr>
        <p:spPr bwMode="auto">
          <a:xfrm flipV="1">
            <a:off x="7810500" y="3812456"/>
            <a:ext cx="1588" cy="270272"/>
          </a:xfrm>
          <a:prstGeom prst="straightConnector1">
            <a:avLst/>
          </a:prstGeom>
          <a:noFill/>
          <a:ln w="63500" algn="ctr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4" name="21 Conector recto de flecha"/>
          <p:cNvCxnSpPr>
            <a:cxnSpLocks noChangeShapeType="1"/>
          </p:cNvCxnSpPr>
          <p:nvPr/>
        </p:nvCxnSpPr>
        <p:spPr bwMode="auto">
          <a:xfrm flipV="1">
            <a:off x="7092950" y="3813646"/>
            <a:ext cx="1588" cy="270272"/>
          </a:xfrm>
          <a:prstGeom prst="straightConnector1">
            <a:avLst/>
          </a:prstGeom>
          <a:noFill/>
          <a:ln w="63500" algn="ctr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5" name="21 Conector recto de flecha"/>
          <p:cNvCxnSpPr>
            <a:cxnSpLocks noChangeShapeType="1"/>
          </p:cNvCxnSpPr>
          <p:nvPr/>
        </p:nvCxnSpPr>
        <p:spPr bwMode="auto">
          <a:xfrm flipV="1">
            <a:off x="6011864" y="3813646"/>
            <a:ext cx="1587" cy="270272"/>
          </a:xfrm>
          <a:prstGeom prst="straightConnector1">
            <a:avLst/>
          </a:prstGeom>
          <a:noFill/>
          <a:ln w="63500" algn="ctr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6" name="21 Conector recto de flecha"/>
          <p:cNvCxnSpPr>
            <a:cxnSpLocks noChangeShapeType="1"/>
          </p:cNvCxnSpPr>
          <p:nvPr/>
        </p:nvCxnSpPr>
        <p:spPr bwMode="auto">
          <a:xfrm flipV="1">
            <a:off x="5002214" y="3813646"/>
            <a:ext cx="1587" cy="270272"/>
          </a:xfrm>
          <a:prstGeom prst="straightConnector1">
            <a:avLst/>
          </a:prstGeom>
          <a:noFill/>
          <a:ln w="63500" algn="ctr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7" name="21 Conector recto de flecha"/>
          <p:cNvCxnSpPr>
            <a:cxnSpLocks noChangeShapeType="1"/>
          </p:cNvCxnSpPr>
          <p:nvPr/>
        </p:nvCxnSpPr>
        <p:spPr bwMode="auto">
          <a:xfrm flipV="1">
            <a:off x="3924300" y="3813646"/>
            <a:ext cx="1588" cy="270272"/>
          </a:xfrm>
          <a:prstGeom prst="straightConnector1">
            <a:avLst/>
          </a:prstGeom>
          <a:noFill/>
          <a:ln w="63500" algn="ctr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38" name="21 Conector recto de flecha"/>
          <p:cNvCxnSpPr>
            <a:cxnSpLocks noChangeShapeType="1"/>
          </p:cNvCxnSpPr>
          <p:nvPr/>
        </p:nvCxnSpPr>
        <p:spPr bwMode="auto">
          <a:xfrm flipV="1">
            <a:off x="2987675" y="3813646"/>
            <a:ext cx="1588" cy="270272"/>
          </a:xfrm>
          <a:prstGeom prst="straightConnector1">
            <a:avLst/>
          </a:prstGeom>
          <a:noFill/>
          <a:ln w="63500" algn="ctr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17 Conector recto de flecha"/>
          <p:cNvCxnSpPr>
            <a:cxnSpLocks noChangeShapeType="1"/>
          </p:cNvCxnSpPr>
          <p:nvPr/>
        </p:nvCxnSpPr>
        <p:spPr bwMode="auto">
          <a:xfrm>
            <a:off x="666751" y="5028145"/>
            <a:ext cx="449806" cy="0"/>
          </a:xfrm>
          <a:prstGeom prst="straightConnector1">
            <a:avLst/>
          </a:prstGeom>
          <a:noFill/>
          <a:ln w="63500" algn="ctr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4848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1" y="-20241"/>
            <a:ext cx="918051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s-ES" u="sng" dirty="0" smtClean="0">
                <a:solidFill>
                  <a:srgbClr val="C00000"/>
                </a:solidFill>
                <a:latin typeface="Times New Roman" pitchFamily="18" charset="0"/>
              </a:rPr>
              <a:t>CARACTERÍSTICA FUNDAMENTAL DEL CLIMA ACTUAL DE PERÚ</a:t>
            </a:r>
            <a:r>
              <a:rPr lang="es-ES" dirty="0" smtClean="0">
                <a:solidFill>
                  <a:srgbClr val="C00000"/>
                </a:solidFill>
                <a:latin typeface="Times New Roman" pitchFamily="18" charset="0"/>
              </a:rPr>
              <a:t>:</a:t>
            </a:r>
            <a:endParaRPr lang="es-ES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pic>
        <p:nvPicPr>
          <p:cNvPr id="6147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399" y="329184"/>
            <a:ext cx="5472113" cy="477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6" y="3165873"/>
            <a:ext cx="3571875" cy="1944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-36513" y="657256"/>
            <a:ext cx="4140201" cy="144655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1600" dirty="0">
                <a:latin typeface="Times New Roman" pitchFamily="18" charset="0"/>
              </a:rPr>
              <a:t>Incremento de la aridez hacia el oeste y </a:t>
            </a:r>
          </a:p>
          <a:p>
            <a:pPr eaLnBrk="1" hangingPunct="1">
              <a:spcBef>
                <a:spcPct val="50000"/>
              </a:spcBef>
            </a:pPr>
            <a:r>
              <a:rPr lang="es-ES" sz="1600" dirty="0">
                <a:latin typeface="Times New Roman" pitchFamily="18" charset="0"/>
              </a:rPr>
              <a:t>hacia el sur de la sierra y la costa: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s-ES" sz="1600" b="0" dirty="0">
                <a:latin typeface="Times New Roman" pitchFamily="18" charset="0"/>
              </a:rPr>
              <a:t> Disminución precipitación total anual.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s-ES" sz="1600" b="0" dirty="0">
                <a:latin typeface="Times New Roman" pitchFamily="18" charset="0"/>
              </a:rPr>
              <a:t> Ampliación duración estación seca.</a:t>
            </a:r>
          </a:p>
        </p:txBody>
      </p:sp>
      <p:sp>
        <p:nvSpPr>
          <p:cNvPr id="6150" name="Text Box 11"/>
          <p:cNvSpPr txBox="1">
            <a:spLocks noChangeArrowheads="1"/>
          </p:cNvSpPr>
          <p:nvPr/>
        </p:nvSpPr>
        <p:spPr bwMode="auto">
          <a:xfrm>
            <a:off x="34926" y="2404550"/>
            <a:ext cx="3673475" cy="74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700">
                <a:latin typeface="Times New Roman" pitchFamily="18" charset="0"/>
              </a:rPr>
              <a:t>VISIBLE EN LOS </a:t>
            </a:r>
          </a:p>
          <a:p>
            <a:pPr algn="ctr" eaLnBrk="1" hangingPunct="1">
              <a:spcBef>
                <a:spcPct val="50000"/>
              </a:spcBef>
            </a:pPr>
            <a:r>
              <a:rPr lang="es-ES" sz="1700">
                <a:latin typeface="Times New Roman" pitchFamily="18" charset="0"/>
              </a:rPr>
              <a:t>DIAGRAMAS BIOCLIMÁTICOS</a:t>
            </a:r>
            <a:endParaRPr lang="es-ES" sz="1700" b="0">
              <a:latin typeface="Times New Roman" pitchFamily="18" charset="0"/>
            </a:endParaRPr>
          </a:p>
        </p:txBody>
      </p:sp>
      <p:cxnSp>
        <p:nvCxnSpPr>
          <p:cNvPr id="6151" name="8 Conector recto"/>
          <p:cNvCxnSpPr>
            <a:cxnSpLocks noChangeShapeType="1"/>
          </p:cNvCxnSpPr>
          <p:nvPr/>
        </p:nvCxnSpPr>
        <p:spPr bwMode="auto">
          <a:xfrm>
            <a:off x="3708399" y="329184"/>
            <a:ext cx="1" cy="4814316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52" name="28 Flecha derecha"/>
          <p:cNvSpPr>
            <a:spLocks noChangeArrowheads="1"/>
          </p:cNvSpPr>
          <p:nvPr/>
        </p:nvSpPr>
        <p:spPr bwMode="auto">
          <a:xfrm rot="5400000">
            <a:off x="1576288" y="1843956"/>
            <a:ext cx="395710" cy="84318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endParaRPr lang="es-PE" b="0"/>
          </a:p>
        </p:txBody>
      </p:sp>
      <p:sp>
        <p:nvSpPr>
          <p:cNvPr id="6153" name="29 Flecha derecha"/>
          <p:cNvSpPr>
            <a:spLocks noChangeArrowheads="1"/>
          </p:cNvSpPr>
          <p:nvPr/>
        </p:nvSpPr>
        <p:spPr bwMode="auto">
          <a:xfrm rot="5400000">
            <a:off x="1583508" y="159916"/>
            <a:ext cx="360634" cy="86382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</a:pPr>
            <a:endParaRPr lang="es-PE" b="0"/>
          </a:p>
        </p:txBody>
      </p:sp>
    </p:spTree>
    <p:extLst>
      <p:ext uri="{BB962C8B-B14F-4D97-AF65-F5344CB8AC3E}">
        <p14:creationId xmlns:p14="http://schemas.microsoft.com/office/powerpoint/2010/main" val="419724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" y="915566"/>
            <a:ext cx="9143999" cy="286232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s-ES" sz="3600" dirty="0" smtClean="0">
                <a:solidFill>
                  <a:srgbClr val="C00000"/>
                </a:solidFill>
                <a:latin typeface="Times New Roman" pitchFamily="18" charset="0"/>
              </a:rPr>
              <a:t>FACTORES QUE INFLUYEN</a:t>
            </a:r>
          </a:p>
          <a:p>
            <a:pPr algn="ctr" eaLnBrk="1" hangingPunct="1">
              <a:defRPr/>
            </a:pPr>
            <a:r>
              <a:rPr lang="es-ES" sz="3600" dirty="0" smtClean="0">
                <a:solidFill>
                  <a:srgbClr val="C00000"/>
                </a:solidFill>
                <a:latin typeface="Times New Roman" pitchFamily="18" charset="0"/>
              </a:rPr>
              <a:t>EN LOS</a:t>
            </a:r>
          </a:p>
          <a:p>
            <a:pPr algn="ctr" eaLnBrk="1" hangingPunct="1">
              <a:defRPr/>
            </a:pPr>
            <a:r>
              <a:rPr lang="es-ES" sz="3600" dirty="0" smtClean="0">
                <a:solidFill>
                  <a:srgbClr val="C00000"/>
                </a:solidFill>
                <a:latin typeface="Times New Roman" pitchFamily="18" charset="0"/>
              </a:rPr>
              <a:t>CAMBIOS CLIMÁTICOS</a:t>
            </a:r>
          </a:p>
          <a:p>
            <a:pPr algn="ctr" eaLnBrk="1" hangingPunct="1">
              <a:defRPr/>
            </a:pPr>
            <a:endParaRPr lang="es-ES" sz="3600" dirty="0">
              <a:solidFill>
                <a:srgbClr val="C00000"/>
              </a:solidFill>
              <a:latin typeface="Times New Roman" pitchFamily="18" charset="0"/>
            </a:endParaRPr>
          </a:p>
          <a:p>
            <a:pPr algn="ctr" eaLnBrk="1" hangingPunct="1">
              <a:defRPr/>
            </a:pPr>
            <a:r>
              <a:rPr lang="es-ES" sz="3600" dirty="0" smtClean="0">
                <a:solidFill>
                  <a:srgbClr val="C00000"/>
                </a:solidFill>
                <a:latin typeface="Times New Roman" pitchFamily="18" charset="0"/>
              </a:rPr>
              <a:t>(una cuestión de escalas)</a:t>
            </a:r>
          </a:p>
        </p:txBody>
      </p:sp>
    </p:spTree>
    <p:extLst>
      <p:ext uri="{BB962C8B-B14F-4D97-AF65-F5344CB8AC3E}">
        <p14:creationId xmlns:p14="http://schemas.microsoft.com/office/powerpoint/2010/main" val="55377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7" name="Text Box 2"/>
          <p:cNvSpPr txBox="1">
            <a:spLocks noChangeArrowheads="1"/>
          </p:cNvSpPr>
          <p:nvPr/>
        </p:nvSpPr>
        <p:spPr bwMode="auto">
          <a:xfrm>
            <a:off x="1948698" y="-20538"/>
            <a:ext cx="7195301" cy="3231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1500" b="1" u="sng" dirty="0">
                <a:solidFill>
                  <a:srgbClr val="C00000"/>
                </a:solidFill>
                <a:latin typeface="Times New Roman" pitchFamily="18" charset="0"/>
              </a:rPr>
              <a:t>FACTORES </a:t>
            </a:r>
            <a:r>
              <a:rPr lang="es-AR" sz="1500" b="1" u="sng" dirty="0" smtClean="0">
                <a:latin typeface="Times New Roman" pitchFamily="18" charset="0"/>
              </a:rPr>
              <a:t>NATURALES</a:t>
            </a:r>
            <a:r>
              <a:rPr lang="es-AR" sz="1500" b="1" u="sng" dirty="0" smtClean="0">
                <a:solidFill>
                  <a:srgbClr val="C00000"/>
                </a:solidFill>
                <a:latin typeface="Times New Roman" pitchFamily="18" charset="0"/>
              </a:rPr>
              <a:t> QUE </a:t>
            </a:r>
            <a:r>
              <a:rPr lang="es-AR" sz="1500" b="1" u="sng" dirty="0">
                <a:solidFill>
                  <a:srgbClr val="C00000"/>
                </a:solidFill>
                <a:latin typeface="Times New Roman" pitchFamily="18" charset="0"/>
              </a:rPr>
              <a:t>INFLUYEN EN </a:t>
            </a:r>
            <a:r>
              <a:rPr lang="es-AR" sz="1500" b="1" u="sng" dirty="0" smtClean="0">
                <a:solidFill>
                  <a:srgbClr val="C00000"/>
                </a:solidFill>
                <a:latin typeface="Times New Roman" pitchFamily="18" charset="0"/>
              </a:rPr>
              <a:t>LOS CAMBIOS CLIMÁTICOS</a:t>
            </a:r>
            <a:endParaRPr lang="es-ES" sz="1500" b="1" u="sng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79712" y="267494"/>
            <a:ext cx="410445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AR" sz="1400" b="1" dirty="0" smtClean="0">
                <a:solidFill>
                  <a:srgbClr val="663300"/>
                </a:solidFill>
                <a:latin typeface="Times New Roman" pitchFamily="18" charset="0"/>
              </a:rPr>
              <a:t>Tectónica de placas (en escalas de millones de años)</a:t>
            </a:r>
            <a:endParaRPr lang="es-ES" sz="1400" b="1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grpSp>
        <p:nvGrpSpPr>
          <p:cNvPr id="2" name="1 Grupo"/>
          <p:cNvGrpSpPr/>
          <p:nvPr/>
        </p:nvGrpSpPr>
        <p:grpSpPr>
          <a:xfrm>
            <a:off x="6012160" y="2715766"/>
            <a:ext cx="3096344" cy="2160240"/>
            <a:chOff x="3563330" y="1779663"/>
            <a:chExt cx="4321784" cy="3276922"/>
          </a:xfrm>
        </p:grpSpPr>
        <p:pic>
          <p:nvPicPr>
            <p:cNvPr id="97286" name="Picture 6" descr="F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330" y="1779663"/>
              <a:ext cx="4321784" cy="3276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 Box 19"/>
            <p:cNvSpPr txBox="1">
              <a:spLocks noChangeArrowheads="1"/>
            </p:cNvSpPr>
            <p:nvPr/>
          </p:nvSpPr>
          <p:spPr bwMode="auto">
            <a:xfrm rot="1703259">
              <a:off x="3719095" y="3403586"/>
              <a:ext cx="1641328" cy="700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s-ES" sz="1200" dirty="0" smtClean="0">
                  <a:solidFill>
                    <a:schemeClr val="bg1"/>
                  </a:solidFill>
                  <a:latin typeface="Times New Roman" pitchFamily="18" charset="0"/>
                </a:rPr>
                <a:t>C</a:t>
              </a:r>
              <a:r>
                <a:rPr lang="es-AR" sz="1200" dirty="0" err="1" smtClean="0">
                  <a:solidFill>
                    <a:schemeClr val="bg1"/>
                  </a:solidFill>
                  <a:latin typeface="Times New Roman" pitchFamily="18" charset="0"/>
                </a:rPr>
                <a:t>orriente</a:t>
              </a:r>
              <a:r>
                <a:rPr lang="es-AR" sz="1200" dirty="0">
                  <a:solidFill>
                    <a:schemeClr val="bg1"/>
                  </a:solidFill>
                  <a:latin typeface="Times New Roman" pitchFamily="18" charset="0"/>
                </a:rPr>
                <a:t> </a:t>
              </a:r>
              <a:r>
                <a:rPr lang="es-AR" sz="1200" dirty="0" smtClean="0">
                  <a:solidFill>
                    <a:schemeClr val="bg1"/>
                  </a:solidFill>
                  <a:latin typeface="Times New Roman" pitchFamily="18" charset="0"/>
                </a:rPr>
                <a:t>de Humboldt</a:t>
              </a:r>
              <a:endParaRPr lang="es-ES" sz="1200" b="0" dirty="0">
                <a:solidFill>
                  <a:srgbClr val="DDDDDD"/>
                </a:solidFill>
                <a:latin typeface="Times New Roman" pitchFamily="18" charset="0"/>
              </a:endParaRPr>
            </a:p>
          </p:txBody>
        </p:sp>
      </p:grp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2051720" y="3147814"/>
            <a:ext cx="3528391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s-AR" sz="1200" b="1" u="sng" dirty="0" smtClean="0">
                <a:latin typeface="Times New Roman" pitchFamily="18" charset="0"/>
              </a:rPr>
              <a:t>EJEMPLO 2</a:t>
            </a:r>
            <a:r>
              <a:rPr lang="es-AR" sz="1200" b="1" dirty="0" smtClean="0">
                <a:latin typeface="Times New Roman" pitchFamily="18" charset="0"/>
              </a:rPr>
              <a:t>: </a:t>
            </a:r>
            <a:r>
              <a:rPr lang="es-AR" sz="1200" dirty="0" smtClean="0">
                <a:latin typeface="Times New Roman" pitchFamily="18" charset="0"/>
              </a:rPr>
              <a:t>h</a:t>
            </a:r>
            <a:r>
              <a:rPr lang="es-AR" sz="1200" b="0" dirty="0" smtClean="0">
                <a:latin typeface="Times New Roman" pitchFamily="18" charset="0"/>
              </a:rPr>
              <a:t>ace </a:t>
            </a:r>
            <a:r>
              <a:rPr lang="es-AR" sz="1200" b="0" dirty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es-AR" sz="1200" b="0" dirty="0">
                <a:latin typeface="Times New Roman" pitchFamily="18" charset="0"/>
              </a:rPr>
              <a:t>20-25 </a:t>
            </a:r>
            <a:r>
              <a:rPr lang="es-AR" sz="1200" b="0" dirty="0" err="1" smtClean="0">
                <a:latin typeface="Times New Roman" pitchFamily="18" charset="0"/>
              </a:rPr>
              <a:t>Ma</a:t>
            </a:r>
            <a:r>
              <a:rPr lang="es-AR" sz="1200" b="0" dirty="0" smtClean="0">
                <a:latin typeface="Times New Roman" pitchFamily="18" charset="0"/>
              </a:rPr>
              <a:t> la </a:t>
            </a:r>
            <a:r>
              <a:rPr lang="es-AR" sz="1200" b="0" dirty="0">
                <a:latin typeface="Times New Roman" pitchFamily="18" charset="0"/>
              </a:rPr>
              <a:t>separación de Suramérica y la Antártida permitió la </a:t>
            </a:r>
            <a:r>
              <a:rPr lang="es-AR" sz="1200" b="0" dirty="0" smtClean="0">
                <a:latin typeface="Times New Roman" pitchFamily="18" charset="0"/>
              </a:rPr>
              <a:t>aparición </a:t>
            </a:r>
            <a:r>
              <a:rPr lang="es-AR" sz="1200" b="0" dirty="0">
                <a:latin typeface="Times New Roman" pitchFamily="18" charset="0"/>
              </a:rPr>
              <a:t>de la Corriente Circumpolar </a:t>
            </a:r>
            <a:r>
              <a:rPr lang="es-AR" sz="1200" b="0" dirty="0" smtClean="0">
                <a:latin typeface="Times New Roman" pitchFamily="18" charset="0"/>
              </a:rPr>
              <a:t>Antártica y </a:t>
            </a:r>
            <a:r>
              <a:rPr lang="es-AR" sz="1200" dirty="0">
                <a:latin typeface="Times New Roman" pitchFamily="18" charset="0"/>
              </a:rPr>
              <a:t>la corriente de </a:t>
            </a:r>
            <a:r>
              <a:rPr lang="es-AR" sz="1200" dirty="0" smtClean="0">
                <a:latin typeface="Times New Roman" pitchFamily="18" charset="0"/>
              </a:rPr>
              <a:t>Humboldt, generando un clima </a:t>
            </a:r>
            <a:r>
              <a:rPr lang="es-AR" sz="1200" dirty="0" err="1" smtClean="0">
                <a:latin typeface="Times New Roman" pitchFamily="18" charset="0"/>
              </a:rPr>
              <a:t>hiperárido</a:t>
            </a:r>
            <a:r>
              <a:rPr lang="es-AR" sz="1200" dirty="0" smtClean="0">
                <a:latin typeface="Times New Roman" pitchFamily="18" charset="0"/>
              </a:rPr>
              <a:t> en la costa del norte de Chile y el sur de Perú.</a:t>
            </a:r>
            <a:endParaRPr lang="es-ES" sz="1200" b="0" dirty="0">
              <a:latin typeface="Times New Roman" pitchFamily="18" charset="0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84" y="324218"/>
            <a:ext cx="3092720" cy="2319540"/>
          </a:xfrm>
          <a:prstGeom prst="rect">
            <a:avLst/>
          </a:prstGeom>
        </p:spPr>
      </p:pic>
      <p:pic>
        <p:nvPicPr>
          <p:cNvPr id="14" name="Picture 5" descr="F6 CGA 1_600-1 Ma Moll A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168" y="-20538"/>
            <a:ext cx="1963867" cy="51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2051718" y="572269"/>
            <a:ext cx="38587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ts val="200"/>
              </a:spcBef>
            </a:pPr>
            <a:r>
              <a:rPr lang="es-PE" sz="1200" dirty="0" smtClean="0">
                <a:latin typeface="Times New Roman" pitchFamily="18" charset="0"/>
              </a:rPr>
              <a:t>Desplazan los continentes provocando variaciones en la distribución de las corrientes marinas</a:t>
            </a:r>
            <a:endParaRPr lang="es-PE" sz="1200" dirty="0">
              <a:latin typeface="Times New Roman" pitchFamily="18" charset="0"/>
            </a:endParaRPr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5796136" y="1563638"/>
            <a:ext cx="648072" cy="0"/>
          </a:xfrm>
          <a:prstGeom prst="straightConnector1">
            <a:avLst/>
          </a:prstGeom>
          <a:ln w="1270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2081370" y="1203598"/>
            <a:ext cx="385878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ts val="1200"/>
              </a:spcBef>
            </a:pPr>
            <a:r>
              <a:rPr lang="es-AR" sz="1200" b="1" u="sng" dirty="0" smtClean="0">
                <a:latin typeface="Times New Roman" pitchFamily="18" charset="0"/>
              </a:rPr>
              <a:t>EJEMPLO 1</a:t>
            </a:r>
            <a:r>
              <a:rPr lang="es-AR" sz="1200" b="1" dirty="0" smtClean="0">
                <a:latin typeface="Times New Roman" pitchFamily="18" charset="0"/>
              </a:rPr>
              <a:t>: </a:t>
            </a:r>
            <a:r>
              <a:rPr lang="es-AR" sz="1200" dirty="0" smtClean="0">
                <a:latin typeface="Times New Roman" pitchFamily="18" charset="0"/>
              </a:rPr>
              <a:t>h</a:t>
            </a:r>
            <a:r>
              <a:rPr lang="es-AR" sz="1200" b="0" dirty="0" smtClean="0">
                <a:latin typeface="Times New Roman" pitchFamily="18" charset="0"/>
              </a:rPr>
              <a:t>ace </a:t>
            </a:r>
            <a:r>
              <a:rPr lang="es-AR" sz="1200" b="0" dirty="0" smtClean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es-AR" sz="1200" b="0" dirty="0" smtClean="0">
                <a:latin typeface="Times New Roman" pitchFamily="18" charset="0"/>
              </a:rPr>
              <a:t>650 </a:t>
            </a:r>
            <a:r>
              <a:rPr lang="es-AR" sz="1200" b="0" dirty="0" err="1" smtClean="0">
                <a:latin typeface="Times New Roman" pitchFamily="18" charset="0"/>
              </a:rPr>
              <a:t>Ma</a:t>
            </a:r>
            <a:r>
              <a:rPr lang="es-AR" sz="1200" b="0" dirty="0" smtClean="0">
                <a:latin typeface="Times New Roman" pitchFamily="18" charset="0"/>
              </a:rPr>
              <a:t> la formación de un súper continente en el polo Sur de la Tierra interrumpió </a:t>
            </a:r>
            <a:r>
              <a:rPr lang="es-AR" sz="1200" dirty="0" smtClean="0">
                <a:latin typeface="Times New Roman" pitchFamily="18" charset="0"/>
              </a:rPr>
              <a:t>el intercambio de calor que realizan </a:t>
            </a:r>
            <a:r>
              <a:rPr lang="es-AR" sz="1200" b="0" dirty="0" smtClean="0">
                <a:latin typeface="Times New Roman" pitchFamily="18" charset="0"/>
              </a:rPr>
              <a:t>las corrientes oceánicas y generó un efecto denominado </a:t>
            </a:r>
            <a:r>
              <a:rPr lang="es-AR" sz="1200" b="0" i="1" dirty="0" err="1" smtClean="0">
                <a:latin typeface="Times New Roman" pitchFamily="18" charset="0"/>
              </a:rPr>
              <a:t>snowball</a:t>
            </a:r>
            <a:r>
              <a:rPr lang="es-AR" sz="1200" b="0" dirty="0" smtClean="0">
                <a:latin typeface="Times New Roman" pitchFamily="18" charset="0"/>
              </a:rPr>
              <a:t> que cubrió el planeta por una gruesa capa de hielo, generando una glaciación global.</a:t>
            </a:r>
            <a:endParaRPr lang="es-ES" sz="1200" b="0" dirty="0">
              <a:latin typeface="Times New Roman" pitchFamily="18" charset="0"/>
            </a:endParaRPr>
          </a:p>
        </p:txBody>
      </p:sp>
      <p:cxnSp>
        <p:nvCxnSpPr>
          <p:cNvPr id="24" name="23 Conector recto de flecha"/>
          <p:cNvCxnSpPr/>
          <p:nvPr/>
        </p:nvCxnSpPr>
        <p:spPr>
          <a:xfrm>
            <a:off x="5508104" y="3795886"/>
            <a:ext cx="648072" cy="0"/>
          </a:xfrm>
          <a:prstGeom prst="straightConnector1">
            <a:avLst/>
          </a:prstGeom>
          <a:ln w="1270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941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" y="267494"/>
            <a:ext cx="579613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AR" sz="1400" b="1" dirty="0" smtClean="0">
                <a:solidFill>
                  <a:srgbClr val="663300"/>
                </a:solidFill>
                <a:latin typeface="Times New Roman" pitchFamily="18" charset="0"/>
              </a:rPr>
              <a:t>VARIACIONES ORBITALES (en escalas de decenas de miles de años)</a:t>
            </a:r>
            <a:endParaRPr lang="es-ES" sz="1400" b="1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35496" y="555526"/>
            <a:ext cx="712879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PE" sz="1200" b="1" dirty="0" smtClean="0">
                <a:latin typeface="Times New Roman" pitchFamily="18" charset="0"/>
              </a:rPr>
              <a:t>Influyen en la distancia Tierra-Sol y por lo tanto en la energía que la estrella transfiere al planeta</a:t>
            </a:r>
            <a:endParaRPr lang="es-PE" sz="1200" dirty="0">
              <a:latin typeface="Times New Roman" pitchFamily="18" charset="0"/>
            </a:endParaRPr>
          </a:p>
        </p:txBody>
      </p:sp>
      <p:grpSp>
        <p:nvGrpSpPr>
          <p:cNvPr id="25" name="24 Grupo"/>
          <p:cNvGrpSpPr/>
          <p:nvPr/>
        </p:nvGrpSpPr>
        <p:grpSpPr>
          <a:xfrm>
            <a:off x="35497" y="843558"/>
            <a:ext cx="7272807" cy="553998"/>
            <a:chOff x="35497" y="1059582"/>
            <a:chExt cx="7272807" cy="553998"/>
          </a:xfrm>
        </p:grpSpPr>
        <p:sp>
          <p:nvSpPr>
            <p:cNvPr id="12" name="Text Box 19"/>
            <p:cNvSpPr txBox="1">
              <a:spLocks noChangeArrowheads="1"/>
            </p:cNvSpPr>
            <p:nvPr/>
          </p:nvSpPr>
          <p:spPr bwMode="auto">
            <a:xfrm>
              <a:off x="35497" y="1059582"/>
              <a:ext cx="4824535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es-PE" sz="1200" b="1" dirty="0" smtClean="0">
                  <a:latin typeface="Times New Roman" pitchFamily="18" charset="0"/>
                </a:rPr>
                <a:t>1) </a:t>
              </a:r>
              <a:r>
                <a:rPr lang="es-PE" sz="1200" b="1" u="sng" dirty="0" smtClean="0">
                  <a:latin typeface="Times New Roman" pitchFamily="18" charset="0"/>
                </a:rPr>
                <a:t>PRECESIÓN DEL EJE DE LA TIERRA</a:t>
              </a:r>
            </a:p>
            <a:p>
              <a:pPr algn="just" eaLnBrk="1" hangingPunct="1">
                <a:spcBef>
                  <a:spcPct val="50000"/>
                </a:spcBef>
              </a:pPr>
              <a:r>
                <a:rPr lang="es-PE" sz="1200" dirty="0" smtClean="0">
                  <a:latin typeface="Times New Roman" pitchFamily="18" charset="0"/>
                </a:rPr>
                <a:t>Cambios en el ángulo del eje terrestre con respecto al eje de la eclíptica.</a:t>
              </a:r>
            </a:p>
          </p:txBody>
        </p:sp>
        <p:sp>
          <p:nvSpPr>
            <p:cNvPr id="14" name="Text Box 19"/>
            <p:cNvSpPr txBox="1">
              <a:spLocks noChangeArrowheads="1"/>
            </p:cNvSpPr>
            <p:nvPr/>
          </p:nvSpPr>
          <p:spPr bwMode="auto">
            <a:xfrm>
              <a:off x="4860032" y="1059582"/>
              <a:ext cx="2448272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171450" indent="-171450" algn="just" eaLnBrk="1" hangingPunct="1">
                <a:spcBef>
                  <a:spcPct val="50000"/>
                </a:spcBef>
                <a:buFontTx/>
                <a:buChar char="-"/>
              </a:pPr>
              <a:r>
                <a:rPr lang="es-PE" sz="1200" dirty="0" smtClean="0">
                  <a:latin typeface="Times New Roman" pitchFamily="18" charset="0"/>
                </a:rPr>
                <a:t>Ciclos </a:t>
              </a:r>
              <a:r>
                <a:rPr lang="es-PE" sz="1200" dirty="0">
                  <a:latin typeface="Times New Roman" pitchFamily="18" charset="0"/>
                </a:rPr>
                <a:t>cada ~ 26 </a:t>
              </a:r>
              <a:r>
                <a:rPr lang="es-PE" sz="1200" dirty="0" err="1" smtClean="0">
                  <a:latin typeface="Times New Roman" pitchFamily="18" charset="0"/>
                </a:rPr>
                <a:t>ka</a:t>
              </a:r>
              <a:endParaRPr lang="es-PE" sz="1200" dirty="0">
                <a:latin typeface="Times New Roman" pitchFamily="18" charset="0"/>
              </a:endParaRPr>
            </a:p>
            <a:p>
              <a:pPr marL="171450" indent="-171450" algn="just" eaLnBrk="1" hangingPunct="1">
                <a:spcBef>
                  <a:spcPct val="50000"/>
                </a:spcBef>
                <a:buFontTx/>
                <a:buChar char="-"/>
              </a:pPr>
              <a:r>
                <a:rPr lang="es-PE" sz="1200" dirty="0" smtClean="0">
                  <a:latin typeface="Times New Roman" pitchFamily="18" charset="0"/>
                </a:rPr>
                <a:t>Rango </a:t>
              </a:r>
              <a:r>
                <a:rPr lang="es-PE" sz="1200" dirty="0">
                  <a:latin typeface="Times New Roman" pitchFamily="18" charset="0"/>
                </a:rPr>
                <a:t>de variación: </a:t>
              </a:r>
              <a:r>
                <a:rPr lang="es-PE" sz="1200" dirty="0" smtClean="0">
                  <a:latin typeface="Times New Roman" pitchFamily="18" charset="0"/>
                </a:rPr>
                <a:t>24.5-22.1º</a:t>
              </a:r>
              <a:endParaRPr lang="es-PE" sz="1200" dirty="0">
                <a:latin typeface="Times New Roman" pitchFamily="18" charset="0"/>
              </a:endParaRPr>
            </a:p>
          </p:txBody>
        </p:sp>
        <p:cxnSp>
          <p:nvCxnSpPr>
            <p:cNvPr id="4" name="3 Conector recto"/>
            <p:cNvCxnSpPr/>
            <p:nvPr/>
          </p:nvCxnSpPr>
          <p:spPr>
            <a:xfrm>
              <a:off x="4860032" y="1118928"/>
              <a:ext cx="0" cy="42264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35497" y="1707654"/>
            <a:ext cx="9000999" cy="830997"/>
            <a:chOff x="35497" y="2512404"/>
            <a:chExt cx="9000999" cy="830997"/>
          </a:xfrm>
        </p:grpSpPr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>
              <a:off x="35497" y="2571750"/>
              <a:ext cx="4536503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es-PE" sz="1200" b="1" dirty="0" smtClean="0">
                  <a:latin typeface="Times New Roman" pitchFamily="18" charset="0"/>
                </a:rPr>
                <a:t>2) </a:t>
              </a:r>
              <a:r>
                <a:rPr lang="es-PE" sz="1200" b="1" u="sng" dirty="0" smtClean="0">
                  <a:latin typeface="Times New Roman" pitchFamily="18" charset="0"/>
                </a:rPr>
                <a:t>EXCENTRICIDAD DE LA ÓRBITA TERRESTRE</a:t>
              </a:r>
              <a:r>
                <a:rPr lang="es-PE" sz="1200" b="1" dirty="0" smtClean="0">
                  <a:latin typeface="Times New Roman" pitchFamily="18" charset="0"/>
                </a:rPr>
                <a:t> </a:t>
              </a:r>
              <a:endParaRPr lang="es-PE" sz="1200" b="1" u="sng" dirty="0" smtClean="0">
                <a:latin typeface="Times New Roman" pitchFamily="18" charset="0"/>
              </a:endParaRPr>
            </a:p>
            <a:p>
              <a:pPr algn="just" eaLnBrk="1" hangingPunct="1">
                <a:spcBef>
                  <a:spcPct val="50000"/>
                </a:spcBef>
              </a:pPr>
              <a:r>
                <a:rPr lang="es-PE" sz="1200" dirty="0" smtClean="0">
                  <a:latin typeface="Times New Roman" pitchFamily="18" charset="0"/>
                </a:rPr>
                <a:t>Cambios en el tamaño de la órbita elíptica de la Tierra.</a:t>
              </a:r>
            </a:p>
          </p:txBody>
        </p:sp>
        <p:cxnSp>
          <p:nvCxnSpPr>
            <p:cNvPr id="21" name="20 Conector recto"/>
            <p:cNvCxnSpPr/>
            <p:nvPr/>
          </p:nvCxnSpPr>
          <p:spPr>
            <a:xfrm>
              <a:off x="3779912" y="2571750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7 Imagen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7833" y="2512404"/>
              <a:ext cx="2168663" cy="779426"/>
            </a:xfrm>
            <a:prstGeom prst="rect">
              <a:avLst/>
            </a:prstGeom>
          </p:spPr>
        </p:pic>
        <p:sp>
          <p:nvSpPr>
            <p:cNvPr id="24" name="Text Box 19"/>
            <p:cNvSpPr txBox="1">
              <a:spLocks noChangeArrowheads="1"/>
            </p:cNvSpPr>
            <p:nvPr/>
          </p:nvSpPr>
          <p:spPr bwMode="auto">
            <a:xfrm>
              <a:off x="3779912" y="2512404"/>
              <a:ext cx="3240360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es-PE" sz="1200" dirty="0">
                  <a:latin typeface="Times New Roman" pitchFamily="18" charset="0"/>
                </a:rPr>
                <a:t>- Ciclos de ~100 </a:t>
              </a:r>
              <a:r>
                <a:rPr lang="es-PE" sz="1200" dirty="0" err="1">
                  <a:latin typeface="Times New Roman" pitchFamily="18" charset="0"/>
                </a:rPr>
                <a:t>ka</a:t>
              </a:r>
              <a:r>
                <a:rPr lang="es-PE" sz="1200" dirty="0">
                  <a:latin typeface="Times New Roman" pitchFamily="18" charset="0"/>
                </a:rPr>
                <a:t>.</a:t>
              </a:r>
            </a:p>
            <a:p>
              <a:pPr algn="just" eaLnBrk="1" hangingPunct="1">
                <a:spcBef>
                  <a:spcPct val="50000"/>
                </a:spcBef>
              </a:pPr>
              <a:r>
                <a:rPr lang="es-PE" sz="1200" dirty="0" smtClean="0">
                  <a:latin typeface="Times New Roman" pitchFamily="18" charset="0"/>
                </a:rPr>
                <a:t>- </a:t>
              </a:r>
              <a:r>
                <a:rPr lang="es-PE" sz="1200" dirty="0">
                  <a:latin typeface="Times New Roman" pitchFamily="18" charset="0"/>
                </a:rPr>
                <a:t>Mayor </a:t>
              </a:r>
              <a:r>
                <a:rPr lang="es-PE" sz="1200" dirty="0" smtClean="0">
                  <a:latin typeface="Times New Roman" pitchFamily="18" charset="0"/>
                </a:rPr>
                <a:t>excentricidad (0,058</a:t>
              </a:r>
              <a:r>
                <a:rPr lang="es-PE" sz="1200" dirty="0">
                  <a:latin typeface="Times New Roman" pitchFamily="18" charset="0"/>
                </a:rPr>
                <a:t>): eras glaciales.</a:t>
              </a:r>
            </a:p>
            <a:p>
              <a:pPr algn="just" eaLnBrk="1" hangingPunct="1">
                <a:spcBef>
                  <a:spcPct val="50000"/>
                </a:spcBef>
              </a:pPr>
              <a:r>
                <a:rPr lang="es-PE" sz="1200" dirty="0" smtClean="0">
                  <a:latin typeface="Times New Roman" pitchFamily="18" charset="0"/>
                </a:rPr>
                <a:t>- </a:t>
              </a:r>
              <a:r>
                <a:rPr lang="es-PE" sz="1200" dirty="0">
                  <a:latin typeface="Times New Roman" pitchFamily="18" charset="0"/>
                </a:rPr>
                <a:t>Inclinación menor (0,005): eras inter-glaciales.</a:t>
              </a:r>
            </a:p>
          </p:txBody>
        </p:sp>
      </p:grpSp>
      <p:pic>
        <p:nvPicPr>
          <p:cNvPr id="30" name="Picture 11" descr="Rango de oblicuidad de la rotación terrest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928" y="25207"/>
            <a:ext cx="1678568" cy="161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39 Grupo"/>
          <p:cNvGrpSpPr/>
          <p:nvPr/>
        </p:nvGrpSpPr>
        <p:grpSpPr>
          <a:xfrm>
            <a:off x="35496" y="2499742"/>
            <a:ext cx="8996775" cy="1584176"/>
            <a:chOff x="35496" y="2665824"/>
            <a:chExt cx="8996775" cy="1584176"/>
          </a:xfrm>
        </p:grpSpPr>
        <p:sp>
          <p:nvSpPr>
            <p:cNvPr id="37" name="Text Box 19"/>
            <p:cNvSpPr txBox="1">
              <a:spLocks noChangeArrowheads="1"/>
            </p:cNvSpPr>
            <p:nvPr/>
          </p:nvSpPr>
          <p:spPr bwMode="auto">
            <a:xfrm>
              <a:off x="35496" y="2665824"/>
              <a:ext cx="8064896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es-PE" sz="1200" b="1" dirty="0" smtClean="0">
                  <a:latin typeface="Times New Roman" pitchFamily="18" charset="0"/>
                </a:rPr>
                <a:t>3) </a:t>
              </a:r>
              <a:r>
                <a:rPr lang="es-PE" sz="1200" b="1" u="sng" dirty="0" smtClean="0">
                  <a:latin typeface="Times New Roman" pitchFamily="18" charset="0"/>
                </a:rPr>
                <a:t>INCLINACIÓN DEL PLANO DEL ECUADOR TERRESTRE CON RESPECTO AL PLANO DE LA ECLÍPTICA</a:t>
              </a:r>
            </a:p>
            <a:p>
              <a:pPr algn="just" eaLnBrk="1" hangingPunct="1">
                <a:spcBef>
                  <a:spcPct val="50000"/>
                </a:spcBef>
              </a:pPr>
              <a:r>
                <a:rPr lang="es-PE" sz="1200" dirty="0" smtClean="0">
                  <a:latin typeface="Times New Roman" pitchFamily="18" charset="0"/>
                </a:rPr>
                <a:t>Cambios en el ángulo que forman el Ecuador de la Tierra y el plano definido por la rotación del planeta alrededor del Sol</a:t>
              </a:r>
            </a:p>
          </p:txBody>
        </p:sp>
        <p:grpSp>
          <p:nvGrpSpPr>
            <p:cNvPr id="28" name="27 Grupo"/>
            <p:cNvGrpSpPr/>
            <p:nvPr/>
          </p:nvGrpSpPr>
          <p:grpSpPr>
            <a:xfrm>
              <a:off x="179512" y="3169880"/>
              <a:ext cx="8852759" cy="1080120"/>
              <a:chOff x="179512" y="3313896"/>
              <a:chExt cx="8852759" cy="1080120"/>
            </a:xfrm>
          </p:grpSpPr>
          <p:pic>
            <p:nvPicPr>
              <p:cNvPr id="34" name="Picture 6" descr="Oblicuidad del plano de la eclíptica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04977" y="3313896"/>
                <a:ext cx="4027294" cy="10801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8" name="Text Box 19"/>
              <p:cNvSpPr txBox="1">
                <a:spLocks noChangeArrowheads="1"/>
              </p:cNvSpPr>
              <p:nvPr/>
            </p:nvSpPr>
            <p:spPr bwMode="auto">
              <a:xfrm>
                <a:off x="179512" y="3346995"/>
                <a:ext cx="4860540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algn="r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algn="r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algn="r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algn="r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just" eaLnBrk="1" hangingPunct="1">
                  <a:spcBef>
                    <a:spcPct val="50000"/>
                  </a:spcBef>
                </a:pPr>
                <a:r>
                  <a:rPr lang="es-PE" sz="1200" dirty="0">
                    <a:latin typeface="Times New Roman" pitchFamily="18" charset="0"/>
                  </a:rPr>
                  <a:t>- Ciclos de </a:t>
                </a:r>
                <a:r>
                  <a:rPr lang="es-PE" sz="1200" dirty="0" smtClean="0">
                    <a:latin typeface="Times New Roman" pitchFamily="18" charset="0"/>
                  </a:rPr>
                  <a:t>~41 </a:t>
                </a:r>
                <a:r>
                  <a:rPr lang="es-PE" sz="1200" dirty="0" err="1">
                    <a:latin typeface="Times New Roman" pitchFamily="18" charset="0"/>
                  </a:rPr>
                  <a:t>ka</a:t>
                </a:r>
                <a:r>
                  <a:rPr lang="es-PE" sz="1200" dirty="0">
                    <a:latin typeface="Times New Roman" pitchFamily="18" charset="0"/>
                  </a:rPr>
                  <a:t>.</a:t>
                </a:r>
              </a:p>
              <a:p>
                <a:pPr algn="just" eaLnBrk="1" hangingPunct="1">
                  <a:spcBef>
                    <a:spcPct val="50000"/>
                  </a:spcBef>
                </a:pPr>
                <a:r>
                  <a:rPr lang="es-PE" sz="1200" dirty="0">
                    <a:latin typeface="Times New Roman" pitchFamily="18" charset="0"/>
                  </a:rPr>
                  <a:t>- </a:t>
                </a:r>
                <a:r>
                  <a:rPr lang="es-PE" sz="1200" dirty="0" smtClean="0">
                    <a:latin typeface="Times New Roman" pitchFamily="18" charset="0"/>
                  </a:rPr>
                  <a:t>Inclinación </a:t>
                </a:r>
                <a:r>
                  <a:rPr lang="es-PE" sz="1200" dirty="0">
                    <a:latin typeface="Times New Roman" pitchFamily="18" charset="0"/>
                  </a:rPr>
                  <a:t>mayor (24,5º): inviernos más fríos; veranos más calurosos.</a:t>
                </a:r>
              </a:p>
              <a:p>
                <a:pPr algn="just" eaLnBrk="1" hangingPunct="1">
                  <a:spcBef>
                    <a:spcPct val="50000"/>
                  </a:spcBef>
                </a:pPr>
                <a:r>
                  <a:rPr lang="es-PE" sz="1200" dirty="0">
                    <a:latin typeface="Times New Roman" pitchFamily="18" charset="0"/>
                  </a:rPr>
                  <a:t>- </a:t>
                </a:r>
                <a:r>
                  <a:rPr lang="es-PE" sz="1200" dirty="0" smtClean="0">
                    <a:latin typeface="Times New Roman" pitchFamily="18" charset="0"/>
                  </a:rPr>
                  <a:t>Inclinación </a:t>
                </a:r>
                <a:r>
                  <a:rPr lang="es-PE" sz="1200" dirty="0">
                    <a:latin typeface="Times New Roman" pitchFamily="18" charset="0"/>
                  </a:rPr>
                  <a:t>menor (22,1º): inviernos menos fríos; veranos </a:t>
                </a:r>
                <a:r>
                  <a:rPr lang="es-PE" sz="1200" dirty="0" smtClean="0">
                    <a:latin typeface="Times New Roman" pitchFamily="18" charset="0"/>
                  </a:rPr>
                  <a:t>menos cálidos.</a:t>
                </a:r>
                <a:endParaRPr lang="es-PE" sz="1200" dirty="0">
                  <a:latin typeface="Times New Roman" pitchFamily="18" charset="0"/>
                </a:endParaRPr>
              </a:p>
            </p:txBody>
          </p:sp>
          <p:cxnSp>
            <p:nvCxnSpPr>
              <p:cNvPr id="39" name="38 Conector recto"/>
              <p:cNvCxnSpPr/>
              <p:nvPr/>
            </p:nvCxnSpPr>
            <p:spPr>
              <a:xfrm>
                <a:off x="179512" y="3419003"/>
                <a:ext cx="0" cy="72008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Text Box 19"/>
          <p:cNvSpPr txBox="1">
            <a:spLocks noChangeArrowheads="1"/>
          </p:cNvSpPr>
          <p:nvPr/>
        </p:nvSpPr>
        <p:spPr bwMode="auto">
          <a:xfrm>
            <a:off x="35496" y="4011910"/>
            <a:ext cx="892899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PE" sz="1200" b="1" dirty="0" smtClean="0">
                <a:latin typeface="Times New Roman" pitchFamily="18" charset="0"/>
              </a:rPr>
              <a:t>4) </a:t>
            </a:r>
            <a:r>
              <a:rPr lang="es-PE" sz="1200" b="1" u="sng" dirty="0" smtClean="0">
                <a:latin typeface="Times New Roman" pitchFamily="18" charset="0"/>
              </a:rPr>
              <a:t>INCLINACIÓN DEL PLANO DE LA ECLÍPTICA TERRESTRE RESPECTO AL PLANO DE LA ECLÍPTICA DE JÚPITER</a:t>
            </a:r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>
            <a:off x="323528" y="4299942"/>
            <a:ext cx="590465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171450" indent="-171450" algn="just" eaLnBrk="1" hangingPunct="1">
              <a:spcBef>
                <a:spcPct val="50000"/>
              </a:spcBef>
              <a:buFontTx/>
              <a:buChar char="-"/>
            </a:pPr>
            <a:r>
              <a:rPr lang="es-PE" sz="1200" dirty="0" smtClean="0">
                <a:latin typeface="Times New Roman" pitchFamily="18" charset="0"/>
              </a:rPr>
              <a:t>Ciclos </a:t>
            </a:r>
            <a:r>
              <a:rPr lang="es-PE" sz="1200" dirty="0">
                <a:latin typeface="Times New Roman" pitchFamily="18" charset="0"/>
              </a:rPr>
              <a:t>cada ~ </a:t>
            </a:r>
            <a:r>
              <a:rPr lang="es-PE" sz="1200" dirty="0" smtClean="0">
                <a:latin typeface="Times New Roman" pitchFamily="18" charset="0"/>
              </a:rPr>
              <a:t>100 </a:t>
            </a:r>
            <a:r>
              <a:rPr lang="es-PE" sz="1200" dirty="0" err="1" smtClean="0">
                <a:latin typeface="Times New Roman" pitchFamily="18" charset="0"/>
              </a:rPr>
              <a:t>ka</a:t>
            </a:r>
            <a:endParaRPr lang="es-PE" sz="1200" dirty="0">
              <a:latin typeface="Times New Roman" pitchFamily="18" charset="0"/>
            </a:endParaRPr>
          </a:p>
          <a:p>
            <a:pPr marL="171450" indent="-171450" algn="just" eaLnBrk="1" hangingPunct="1">
              <a:spcBef>
                <a:spcPct val="50000"/>
              </a:spcBef>
              <a:buFontTx/>
              <a:buChar char="-"/>
            </a:pPr>
            <a:r>
              <a:rPr lang="es-PE" sz="1200" dirty="0">
                <a:latin typeface="Times New Roman" pitchFamily="18" charset="0"/>
              </a:rPr>
              <a:t>Relacionados con la presencia de un disco de polvo estelar que afecta a la radiación solar.</a:t>
            </a:r>
          </a:p>
        </p:txBody>
      </p:sp>
      <p:cxnSp>
        <p:nvCxnSpPr>
          <p:cNvPr id="47" name="46 Conector recto"/>
          <p:cNvCxnSpPr/>
          <p:nvPr/>
        </p:nvCxnSpPr>
        <p:spPr>
          <a:xfrm>
            <a:off x="323528" y="4371950"/>
            <a:ext cx="0" cy="42264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4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484" y="4238107"/>
            <a:ext cx="1605980" cy="903363"/>
          </a:xfrm>
          <a:prstGeom prst="rect">
            <a:avLst/>
          </a:prstGeom>
        </p:spPr>
      </p:pic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2" y="-20538"/>
            <a:ext cx="7018622" cy="3231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1500" b="1" u="sng" dirty="0">
                <a:solidFill>
                  <a:srgbClr val="C00000"/>
                </a:solidFill>
                <a:latin typeface="Times New Roman" pitchFamily="18" charset="0"/>
              </a:rPr>
              <a:t>FACTORES </a:t>
            </a:r>
            <a:r>
              <a:rPr lang="es-AR" sz="1500" b="1" u="sng" dirty="0" smtClean="0">
                <a:latin typeface="Times New Roman" pitchFamily="18" charset="0"/>
              </a:rPr>
              <a:t>NATURALES</a:t>
            </a:r>
            <a:r>
              <a:rPr lang="es-AR" sz="1500" b="1" u="sng" dirty="0" smtClean="0">
                <a:solidFill>
                  <a:srgbClr val="C00000"/>
                </a:solidFill>
                <a:latin typeface="Times New Roman" pitchFamily="18" charset="0"/>
              </a:rPr>
              <a:t> QUE </a:t>
            </a:r>
            <a:r>
              <a:rPr lang="es-AR" sz="1500" b="1" u="sng" dirty="0">
                <a:solidFill>
                  <a:srgbClr val="C00000"/>
                </a:solidFill>
                <a:latin typeface="Times New Roman" pitchFamily="18" charset="0"/>
              </a:rPr>
              <a:t>INFLUYEN EN </a:t>
            </a:r>
            <a:r>
              <a:rPr lang="es-AR" sz="1500" b="1" u="sng" dirty="0" smtClean="0">
                <a:solidFill>
                  <a:srgbClr val="C00000"/>
                </a:solidFill>
                <a:latin typeface="Times New Roman" pitchFamily="18" charset="0"/>
              </a:rPr>
              <a:t>LOS CAMBIOS CLIMÁTICOS</a:t>
            </a:r>
            <a:endParaRPr lang="es-ES" sz="1500" b="1" u="sng" dirty="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0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496" y="319757"/>
            <a:ext cx="87849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AR" sz="1400" b="1" dirty="0" smtClean="0">
                <a:solidFill>
                  <a:srgbClr val="663300"/>
                </a:solidFill>
                <a:latin typeface="Times New Roman" pitchFamily="18" charset="0"/>
              </a:rPr>
              <a:t>Cambios en la salinidad de la superficie del mar (en escalas de miles de años)</a:t>
            </a:r>
            <a:endParaRPr lang="es-ES" sz="1400" b="1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35496" y="638567"/>
            <a:ext cx="878497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ts val="200"/>
              </a:spcBef>
            </a:pPr>
            <a:r>
              <a:rPr lang="es-PE" sz="1200" dirty="0" smtClean="0">
                <a:latin typeface="Times New Roman" pitchFamily="18" charset="0"/>
              </a:rPr>
              <a:t>Desactivan la influencia de las corrientes marinas en el intercambio de calor entre las latitudes tropicales y las latitudes medias y altas</a:t>
            </a:r>
            <a:endParaRPr lang="es-PE" sz="1200" dirty="0">
              <a:latin typeface="Times New Roman" pitchFamily="18" charset="0"/>
            </a:endParaRP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35496" y="957957"/>
            <a:ext cx="89917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PE" sz="1200" b="1" dirty="0" smtClean="0">
                <a:latin typeface="Times New Roman" pitchFamily="18" charset="0"/>
              </a:rPr>
              <a:t>Eventos Heinrich: </a:t>
            </a:r>
            <a:r>
              <a:rPr lang="es-PE" sz="1200" dirty="0" smtClean="0">
                <a:latin typeface="Times New Roman" pitchFamily="18" charset="0"/>
              </a:rPr>
              <a:t>fases frías de 1-2 </a:t>
            </a:r>
            <a:r>
              <a:rPr lang="es-PE" sz="1200" dirty="0" err="1" smtClean="0">
                <a:latin typeface="Times New Roman" pitchFamily="18" charset="0"/>
              </a:rPr>
              <a:t>ka</a:t>
            </a:r>
            <a:r>
              <a:rPr lang="es-PE" sz="1200" dirty="0" smtClean="0">
                <a:latin typeface="Times New Roman" pitchFamily="18" charset="0"/>
              </a:rPr>
              <a:t> causadas por la interrupción de la circulación </a:t>
            </a:r>
            <a:r>
              <a:rPr lang="es-PE" sz="1200" dirty="0" err="1" smtClean="0">
                <a:latin typeface="Times New Roman" pitchFamily="18" charset="0"/>
              </a:rPr>
              <a:t>termohalina</a:t>
            </a:r>
            <a:r>
              <a:rPr lang="es-PE" sz="1200" dirty="0" smtClean="0">
                <a:latin typeface="Times New Roman" pitchFamily="18" charset="0"/>
              </a:rPr>
              <a:t> por aporte masivo de agua dulce provocado por descargas de icebergs desde </a:t>
            </a:r>
            <a:r>
              <a:rPr lang="es-PE" sz="1200" dirty="0">
                <a:latin typeface="Times New Roman" pitchFamily="18" charset="0"/>
              </a:rPr>
              <a:t>el inlandsis </a:t>
            </a:r>
            <a:r>
              <a:rPr lang="es-PE" sz="1200" dirty="0" smtClean="0">
                <a:latin typeface="Times New Roman" pitchFamily="18" charset="0"/>
              </a:rPr>
              <a:t>Laurentino (casquete de hielo regional que ocupó la parte septentrional de Norteamérica).</a:t>
            </a:r>
            <a:endParaRPr lang="es-PE" sz="1200" dirty="0">
              <a:latin typeface="Times New Roman" pitchFamily="18" charset="0"/>
            </a:endParaRPr>
          </a:p>
        </p:txBody>
      </p:sp>
      <p:pic>
        <p:nvPicPr>
          <p:cNvPr id="15" name="1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" y="1773533"/>
            <a:ext cx="4095808" cy="2047904"/>
          </a:xfrm>
          <a:prstGeom prst="rect">
            <a:avLst/>
          </a:prstGeom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043404"/>
            <a:ext cx="3744416" cy="1051185"/>
          </a:xfrm>
          <a:prstGeom prst="rect">
            <a:avLst/>
          </a:prstGeom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268" y="1773532"/>
            <a:ext cx="3329317" cy="3329317"/>
          </a:xfrm>
          <a:prstGeom prst="rect">
            <a:avLst/>
          </a:prstGeom>
        </p:spPr>
      </p:pic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35496" y="1504152"/>
            <a:ext cx="496855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PE" sz="900" b="1" dirty="0" smtClean="0">
                <a:latin typeface="Times New Roman" pitchFamily="18" charset="0"/>
              </a:rPr>
              <a:t>1) Circulación </a:t>
            </a:r>
            <a:r>
              <a:rPr lang="es-PE" sz="900" b="1" dirty="0" err="1" smtClean="0">
                <a:latin typeface="Times New Roman" pitchFamily="18" charset="0"/>
              </a:rPr>
              <a:t>termohalina</a:t>
            </a:r>
            <a:r>
              <a:rPr lang="es-PE" sz="900" b="1" dirty="0" smtClean="0">
                <a:latin typeface="Times New Roman" pitchFamily="18" charset="0"/>
              </a:rPr>
              <a:t>: transfiere calor y </a:t>
            </a:r>
            <a:r>
              <a:rPr lang="es-PE" sz="900" b="1" dirty="0">
                <a:latin typeface="Times New Roman" pitchFamily="18" charset="0"/>
              </a:rPr>
              <a:t>equilibra la temperatura del planeta</a:t>
            </a:r>
            <a:r>
              <a:rPr lang="es-PE" sz="900" b="1" dirty="0" smtClean="0">
                <a:latin typeface="Times New Roman" pitchFamily="18" charset="0"/>
              </a:rPr>
              <a:t> </a:t>
            </a:r>
            <a:endParaRPr lang="es-PE" sz="900" b="1" dirty="0">
              <a:latin typeface="Times New Roman" pitchFamily="18" charset="0"/>
            </a:endParaRPr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5353268" y="1533441"/>
            <a:ext cx="345130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ts val="200"/>
              </a:spcBef>
            </a:pPr>
            <a:r>
              <a:rPr lang="es-PE" sz="900" b="1" dirty="0" smtClean="0">
                <a:latin typeface="Times New Roman" pitchFamily="18" charset="0"/>
              </a:rPr>
              <a:t>2) Descarga de icebergs provoca desalinización del mar</a:t>
            </a:r>
            <a:endParaRPr lang="es-PE" sz="900" b="1" dirty="0">
              <a:latin typeface="Times New Roman" pitchFamily="18" charset="0"/>
            </a:endParaRPr>
          </a:p>
        </p:txBody>
      </p:sp>
      <p:sp>
        <p:nvSpPr>
          <p:cNvPr id="24" name="Text Box 19"/>
          <p:cNvSpPr txBox="1">
            <a:spLocks noChangeArrowheads="1"/>
          </p:cNvSpPr>
          <p:nvPr/>
        </p:nvSpPr>
        <p:spPr bwMode="auto">
          <a:xfrm>
            <a:off x="35496" y="3798909"/>
            <a:ext cx="3735769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PE" sz="900" b="1" dirty="0" smtClean="0">
                <a:latin typeface="Times New Roman" pitchFamily="18" charset="0"/>
              </a:rPr>
              <a:t>3) Los sedimentos marinos registran los eventos</a:t>
            </a:r>
            <a:endParaRPr lang="es-PE" sz="900" b="1" dirty="0">
              <a:latin typeface="Times New Roman" pitchFamily="18" charset="0"/>
            </a:endParaRPr>
          </a:p>
        </p:txBody>
      </p:sp>
      <p:sp>
        <p:nvSpPr>
          <p:cNvPr id="25" name="Text Box 19"/>
          <p:cNvSpPr txBox="1">
            <a:spLocks noChangeArrowheads="1"/>
          </p:cNvSpPr>
          <p:nvPr/>
        </p:nvSpPr>
        <p:spPr bwMode="auto">
          <a:xfrm>
            <a:off x="3851920" y="3838664"/>
            <a:ext cx="1512168" cy="109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600"/>
              </a:spcBef>
            </a:pPr>
            <a:r>
              <a:rPr lang="es-PE" sz="900" b="1" dirty="0" smtClean="0">
                <a:latin typeface="Times New Roman" pitchFamily="18" charset="0"/>
              </a:rPr>
              <a:t>4) Eventos Heinrich</a:t>
            </a:r>
          </a:p>
          <a:p>
            <a:pPr algn="l" eaLnBrk="1" hangingPunct="1">
              <a:spcBef>
                <a:spcPts val="600"/>
              </a:spcBef>
            </a:pPr>
            <a:r>
              <a:rPr lang="es-PE" sz="900" dirty="0" err="1" smtClean="0">
                <a:latin typeface="Times New Roman" pitchFamily="18" charset="0"/>
              </a:rPr>
              <a:t>Younger</a:t>
            </a:r>
            <a:r>
              <a:rPr lang="es-PE" sz="900" dirty="0" smtClean="0">
                <a:latin typeface="Times New Roman" pitchFamily="18" charset="0"/>
              </a:rPr>
              <a:t> </a:t>
            </a:r>
            <a:r>
              <a:rPr lang="es-PE" sz="900" dirty="0" err="1" smtClean="0">
                <a:latin typeface="Times New Roman" pitchFamily="18" charset="0"/>
              </a:rPr>
              <a:t>Dryas</a:t>
            </a:r>
            <a:r>
              <a:rPr lang="es-PE" sz="900" dirty="0">
                <a:latin typeface="Times New Roman" pitchFamily="18" charset="0"/>
              </a:rPr>
              <a:t>	</a:t>
            </a:r>
            <a:r>
              <a:rPr lang="es-PE" sz="900" dirty="0" smtClean="0">
                <a:latin typeface="Times New Roman" pitchFamily="18" charset="0"/>
              </a:rPr>
              <a:t>  ~12 </a:t>
            </a:r>
            <a:r>
              <a:rPr lang="es-PE" sz="900" dirty="0" err="1" smtClean="0">
                <a:latin typeface="Times New Roman" pitchFamily="18" charset="0"/>
              </a:rPr>
              <a:t>ka</a:t>
            </a:r>
            <a:endParaRPr lang="es-PE" sz="900" dirty="0" smtClean="0">
              <a:latin typeface="Times New Roman" pitchFamily="18" charset="0"/>
            </a:endParaRPr>
          </a:p>
          <a:p>
            <a:pPr algn="l" eaLnBrk="1" hangingPunct="1">
              <a:spcBef>
                <a:spcPts val="600"/>
              </a:spcBef>
            </a:pPr>
            <a:r>
              <a:rPr lang="es-PE" sz="900" dirty="0" smtClean="0">
                <a:latin typeface="Times New Roman" pitchFamily="18" charset="0"/>
              </a:rPr>
              <a:t>H1	</a:t>
            </a:r>
            <a:r>
              <a:rPr lang="es-PE" sz="900" dirty="0">
                <a:latin typeface="Times New Roman" pitchFamily="18" charset="0"/>
              </a:rPr>
              <a:t> ~ </a:t>
            </a:r>
            <a:r>
              <a:rPr lang="es-PE" sz="900" dirty="0" smtClean="0">
                <a:latin typeface="Times New Roman" pitchFamily="18" charset="0"/>
              </a:rPr>
              <a:t>17 </a:t>
            </a:r>
            <a:r>
              <a:rPr lang="es-PE" sz="900" dirty="0" err="1" smtClean="0">
                <a:latin typeface="Times New Roman" pitchFamily="18" charset="0"/>
              </a:rPr>
              <a:t>ka</a:t>
            </a:r>
            <a:endParaRPr lang="es-PE" sz="900" dirty="0" smtClean="0">
              <a:latin typeface="Times New Roman" pitchFamily="18" charset="0"/>
            </a:endParaRPr>
          </a:p>
          <a:p>
            <a:pPr algn="l" eaLnBrk="1" hangingPunct="1">
              <a:spcBef>
                <a:spcPts val="600"/>
              </a:spcBef>
            </a:pPr>
            <a:r>
              <a:rPr lang="es-PE" sz="900" dirty="0" smtClean="0">
                <a:latin typeface="Times New Roman" pitchFamily="18" charset="0"/>
              </a:rPr>
              <a:t>H2	</a:t>
            </a:r>
            <a:r>
              <a:rPr lang="es-PE" sz="900" dirty="0">
                <a:latin typeface="Times New Roman" pitchFamily="18" charset="0"/>
              </a:rPr>
              <a:t> ~ </a:t>
            </a:r>
            <a:r>
              <a:rPr lang="es-PE" sz="900" dirty="0" smtClean="0">
                <a:latin typeface="Times New Roman" pitchFamily="18" charset="0"/>
              </a:rPr>
              <a:t>22 </a:t>
            </a:r>
            <a:r>
              <a:rPr lang="es-PE" sz="900" dirty="0" err="1" smtClean="0">
                <a:latin typeface="Times New Roman" pitchFamily="18" charset="0"/>
              </a:rPr>
              <a:t>ka</a:t>
            </a:r>
            <a:endParaRPr lang="es-PE" sz="900" dirty="0" smtClean="0">
              <a:latin typeface="Times New Roman" pitchFamily="18" charset="0"/>
            </a:endParaRPr>
          </a:p>
          <a:p>
            <a:pPr algn="l" eaLnBrk="1" hangingPunct="1">
              <a:spcBef>
                <a:spcPts val="600"/>
              </a:spcBef>
            </a:pPr>
            <a:r>
              <a:rPr lang="es-PE" sz="900" dirty="0" smtClean="0">
                <a:latin typeface="Times New Roman" pitchFamily="18" charset="0"/>
              </a:rPr>
              <a:t>H3	</a:t>
            </a:r>
            <a:r>
              <a:rPr lang="es-PE" sz="900" dirty="0">
                <a:latin typeface="Times New Roman" pitchFamily="18" charset="0"/>
              </a:rPr>
              <a:t> ~ </a:t>
            </a:r>
            <a:r>
              <a:rPr lang="es-PE" sz="900" dirty="0" smtClean="0">
                <a:latin typeface="Times New Roman" pitchFamily="18" charset="0"/>
              </a:rPr>
              <a:t>31 </a:t>
            </a:r>
            <a:r>
              <a:rPr lang="es-PE" sz="900" dirty="0" err="1" smtClean="0">
                <a:latin typeface="Times New Roman" pitchFamily="18" charset="0"/>
              </a:rPr>
              <a:t>ka</a:t>
            </a:r>
            <a:endParaRPr lang="es-PE" sz="900" dirty="0" smtClean="0">
              <a:latin typeface="Times New Roman" pitchFamily="18" charset="0"/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0" y="-20538"/>
            <a:ext cx="9143999" cy="3231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sz="1500" b="1" u="sng" dirty="0">
                <a:solidFill>
                  <a:srgbClr val="C00000"/>
                </a:solidFill>
                <a:latin typeface="Times New Roman" pitchFamily="18" charset="0"/>
              </a:rPr>
              <a:t>FACTORES </a:t>
            </a:r>
            <a:r>
              <a:rPr lang="es-AR" sz="1500" b="1" u="sng" dirty="0" smtClean="0">
                <a:latin typeface="Times New Roman" pitchFamily="18" charset="0"/>
              </a:rPr>
              <a:t>NATURALES</a:t>
            </a:r>
            <a:r>
              <a:rPr lang="es-AR" sz="1500" b="1" u="sng" dirty="0" smtClean="0">
                <a:solidFill>
                  <a:srgbClr val="C00000"/>
                </a:solidFill>
                <a:latin typeface="Times New Roman" pitchFamily="18" charset="0"/>
              </a:rPr>
              <a:t> QUE </a:t>
            </a:r>
            <a:r>
              <a:rPr lang="es-AR" sz="1500" b="1" u="sng" dirty="0">
                <a:solidFill>
                  <a:srgbClr val="C00000"/>
                </a:solidFill>
                <a:latin typeface="Times New Roman" pitchFamily="18" charset="0"/>
              </a:rPr>
              <a:t>INFLUYEN EN </a:t>
            </a:r>
            <a:r>
              <a:rPr lang="es-AR" sz="1500" b="1" u="sng" dirty="0" smtClean="0">
                <a:solidFill>
                  <a:srgbClr val="C00000"/>
                </a:solidFill>
                <a:latin typeface="Times New Roman" pitchFamily="18" charset="0"/>
              </a:rPr>
              <a:t>LOS CAMBIOS CLIMÁTICOS</a:t>
            </a:r>
            <a:endParaRPr lang="es-ES" sz="1500" b="1" u="sng" dirty="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56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496" y="319757"/>
            <a:ext cx="87849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AR" sz="1400" b="1" dirty="0" smtClean="0">
                <a:solidFill>
                  <a:srgbClr val="663300"/>
                </a:solidFill>
                <a:latin typeface="Times New Roman" pitchFamily="18" charset="0"/>
              </a:rPr>
              <a:t>Emisión de gases de efecto invernadero: calentamiento global (en escala de décadas)</a:t>
            </a:r>
            <a:endParaRPr lang="es-ES" sz="1400" b="1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35496" y="627534"/>
            <a:ext cx="89917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ts val="200"/>
              </a:spcBef>
            </a:pPr>
            <a:r>
              <a:rPr lang="es-PE" sz="1400" dirty="0" smtClean="0">
                <a:latin typeface="Times New Roman" pitchFamily="18" charset="0"/>
              </a:rPr>
              <a:t>El último informe del Panel Intergubernamental para el Cambio Climático (2014) confirma una relación entre el calentamiento global y la actividad antrópica.</a:t>
            </a:r>
            <a:endParaRPr lang="es-PE" sz="1400" dirty="0">
              <a:latin typeface="Times New Roman" pitchFamily="18" charset="0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35496" y="1565766"/>
            <a:ext cx="8991708" cy="725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1400" b="1" dirty="0" smtClean="0">
                <a:latin typeface="Times New Roman" pitchFamily="18" charset="0"/>
              </a:rPr>
              <a:t>Antes del siglo XX: </a:t>
            </a:r>
            <a:r>
              <a:rPr lang="es-PE" sz="1400" dirty="0" smtClean="0">
                <a:latin typeface="Times New Roman" pitchFamily="18" charset="0"/>
              </a:rPr>
              <a:t>incorporando variables naturales (corrientes oceánicas, circulación atmosférica…)</a:t>
            </a:r>
            <a:endParaRPr lang="es-PE" sz="1400" b="1" dirty="0" smtClean="0">
              <a:latin typeface="Times New Roman" pitchFamily="18" charset="0"/>
            </a:endParaRPr>
          </a:p>
          <a:p>
            <a:pPr algn="l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1400" b="1" dirty="0" smtClean="0">
                <a:latin typeface="Times New Roman" pitchFamily="18" charset="0"/>
              </a:rPr>
              <a:t>Después del siglo XX: </a:t>
            </a:r>
            <a:r>
              <a:rPr lang="es-PE" sz="1400" dirty="0" smtClean="0">
                <a:latin typeface="Times New Roman" pitchFamily="18" charset="0"/>
              </a:rPr>
              <a:t>incorporando variables naturales y antrópicas (emisión de gases de efecto invernadero)</a:t>
            </a:r>
            <a:endParaRPr lang="es-PE" sz="1400" dirty="0">
              <a:latin typeface="Times New Roman" pitchFamily="18" charset="0"/>
            </a:endParaRP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971600" y="1203598"/>
            <a:ext cx="80556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ts val="200"/>
              </a:spcBef>
            </a:pPr>
            <a:r>
              <a:rPr lang="es-PE" sz="1400" b="1" dirty="0" smtClean="0">
                <a:latin typeface="Times New Roman" pitchFamily="18" charset="0"/>
              </a:rPr>
              <a:t>Los modelos matemáticos reproducen con exactitud la evolución del clima</a:t>
            </a:r>
            <a:endParaRPr lang="es-PE" sz="1400" dirty="0">
              <a:latin typeface="Times New Roman" pitchFamily="18" charset="0"/>
            </a:endParaRPr>
          </a:p>
        </p:txBody>
      </p:sp>
      <p:cxnSp>
        <p:nvCxnSpPr>
          <p:cNvPr id="17" name="16 Conector recto de flecha"/>
          <p:cNvCxnSpPr/>
          <p:nvPr/>
        </p:nvCxnSpPr>
        <p:spPr>
          <a:xfrm>
            <a:off x="251520" y="1357487"/>
            <a:ext cx="648072" cy="0"/>
          </a:xfrm>
          <a:prstGeom prst="straightConnector1">
            <a:avLst/>
          </a:prstGeom>
          <a:ln w="1270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1" y="2355726"/>
            <a:ext cx="5995341" cy="2520280"/>
          </a:xfrm>
          <a:prstGeom prst="rect">
            <a:avLst/>
          </a:prstGeom>
        </p:spPr>
      </p:pic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1259631" y="4803998"/>
            <a:ext cx="5995341" cy="33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1200" b="1" dirty="0" smtClean="0">
                <a:latin typeface="Times New Roman" pitchFamily="18" charset="0"/>
              </a:rPr>
              <a:t>Fuente: </a:t>
            </a:r>
            <a:r>
              <a:rPr lang="es-PE" sz="1200" dirty="0" smtClean="0">
                <a:latin typeface="Times New Roman" pitchFamily="18" charset="0"/>
              </a:rPr>
              <a:t>5° Informe del IPCC (2014)</a:t>
            </a:r>
            <a:endParaRPr lang="es-PE" sz="1200" dirty="0">
              <a:latin typeface="Times New Roman" pitchFamily="18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0" y="-20538"/>
            <a:ext cx="9143999" cy="3231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sz="1500" b="1" u="sng" dirty="0">
                <a:solidFill>
                  <a:srgbClr val="C00000"/>
                </a:solidFill>
                <a:latin typeface="Times New Roman" pitchFamily="18" charset="0"/>
              </a:rPr>
              <a:t>FACTORES </a:t>
            </a:r>
            <a:r>
              <a:rPr lang="es-AR" sz="1500" b="1" u="sng" dirty="0" smtClean="0">
                <a:latin typeface="Times New Roman" pitchFamily="18" charset="0"/>
              </a:rPr>
              <a:t>ANTRÓPICOS</a:t>
            </a:r>
            <a:r>
              <a:rPr lang="es-AR" sz="1500" b="1" u="sng" dirty="0" smtClean="0">
                <a:solidFill>
                  <a:srgbClr val="C00000"/>
                </a:solidFill>
                <a:latin typeface="Times New Roman" pitchFamily="18" charset="0"/>
              </a:rPr>
              <a:t> QUE </a:t>
            </a:r>
            <a:r>
              <a:rPr lang="es-AR" sz="1500" b="1" u="sng" dirty="0">
                <a:solidFill>
                  <a:srgbClr val="C00000"/>
                </a:solidFill>
                <a:latin typeface="Times New Roman" pitchFamily="18" charset="0"/>
              </a:rPr>
              <a:t>INFLUYEN EN </a:t>
            </a:r>
            <a:r>
              <a:rPr lang="es-AR" sz="1500" b="1" u="sng" dirty="0" smtClean="0">
                <a:solidFill>
                  <a:srgbClr val="C00000"/>
                </a:solidFill>
                <a:latin typeface="Times New Roman" pitchFamily="18" charset="0"/>
              </a:rPr>
              <a:t>LOS CAMBIOS CLIMÁTICOS</a:t>
            </a:r>
            <a:endParaRPr lang="es-ES" sz="1500" b="1" u="sng" dirty="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4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" y="-20538"/>
            <a:ext cx="9143999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s-ES" sz="2400" dirty="0" smtClean="0">
                <a:solidFill>
                  <a:srgbClr val="C00000"/>
                </a:solidFill>
                <a:latin typeface="Times New Roman" pitchFamily="18" charset="0"/>
              </a:rPr>
              <a:t>ALGUNOS SÍNTOMAS DEL CAMBIO CLIMÁTICO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1" y="2316584"/>
            <a:ext cx="3738221" cy="138639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1" y="3773350"/>
            <a:ext cx="3738222" cy="134136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323393"/>
            <a:ext cx="3456384" cy="118446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598583"/>
            <a:ext cx="3456384" cy="1516129"/>
          </a:xfrm>
          <a:prstGeom prst="rect">
            <a:avLst/>
          </a:prstGeom>
        </p:spPr>
      </p:pic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7249663" y="25628"/>
            <a:ext cx="1907704" cy="33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1200" b="1" dirty="0" smtClean="0">
                <a:latin typeface="Times New Roman" pitchFamily="18" charset="0"/>
              </a:rPr>
              <a:t>(5° Informe IPCC, 2014)</a:t>
            </a:r>
            <a:endParaRPr lang="es-PE" sz="1200" b="1" dirty="0">
              <a:latin typeface="Times New Roman" pitchFamily="18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1" y="771550"/>
            <a:ext cx="3024336" cy="1433793"/>
          </a:xfrm>
          <a:prstGeom prst="rect">
            <a:avLst/>
          </a:prstGeom>
        </p:spPr>
      </p:pic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3059832" y="267494"/>
            <a:ext cx="3024336" cy="539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2200" b="1" dirty="0" smtClean="0">
                <a:latin typeface="Times New Roman" pitchFamily="18" charset="0"/>
              </a:rPr>
              <a:t>CAUSA</a:t>
            </a:r>
            <a:endParaRPr lang="es-PE" sz="2200" dirty="0">
              <a:latin typeface="Times New Roman" pitchFamily="18" charset="0"/>
            </a:endParaRP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251520" y="957957"/>
            <a:ext cx="2736304" cy="539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2200" b="1" dirty="0" smtClean="0">
                <a:latin typeface="Times New Roman" pitchFamily="18" charset="0"/>
              </a:rPr>
              <a:t>EFECTOS</a:t>
            </a:r>
            <a:endParaRPr lang="es-PE" sz="2200" dirty="0">
              <a:latin typeface="Times New Roman" pitchFamily="18" charset="0"/>
            </a:endParaRPr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1592918" y="1440798"/>
            <a:ext cx="0" cy="698904"/>
          </a:xfrm>
          <a:prstGeom prst="straightConnector1">
            <a:avLst/>
          </a:prstGeom>
          <a:ln w="1270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>
            <a:off x="1592918" y="555526"/>
            <a:ext cx="0" cy="530911"/>
          </a:xfrm>
          <a:prstGeom prst="straightConnector1">
            <a:avLst/>
          </a:prstGeom>
          <a:ln w="127000">
            <a:solidFill>
              <a:srgbClr val="C0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flipV="1">
            <a:off x="1540810" y="612906"/>
            <a:ext cx="2520280" cy="7314"/>
          </a:xfrm>
          <a:prstGeom prst="straightConnector1">
            <a:avLst/>
          </a:prstGeom>
          <a:ln w="127000">
            <a:solidFill>
              <a:srgbClr val="C0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19"/>
          <p:cNvSpPr txBox="1">
            <a:spLocks noChangeArrowheads="1"/>
          </p:cNvSpPr>
          <p:nvPr/>
        </p:nvSpPr>
        <p:spPr bwMode="auto">
          <a:xfrm>
            <a:off x="6156176" y="1029965"/>
            <a:ext cx="2736304" cy="539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2200" b="1" dirty="0" smtClean="0">
                <a:latin typeface="Times New Roman" pitchFamily="18" charset="0"/>
              </a:rPr>
              <a:t>EFECTOS</a:t>
            </a:r>
            <a:endParaRPr lang="es-PE" sz="2200" dirty="0">
              <a:latin typeface="Times New Roman" pitchFamily="18" charset="0"/>
            </a:endParaRPr>
          </a:p>
        </p:txBody>
      </p:sp>
      <p:cxnSp>
        <p:nvCxnSpPr>
          <p:cNvPr id="30" name="29 Conector recto de flecha"/>
          <p:cNvCxnSpPr/>
          <p:nvPr/>
        </p:nvCxnSpPr>
        <p:spPr>
          <a:xfrm>
            <a:off x="7497574" y="1512806"/>
            <a:ext cx="0" cy="698904"/>
          </a:xfrm>
          <a:prstGeom prst="straightConnector1">
            <a:avLst/>
          </a:prstGeom>
          <a:ln w="1270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/>
          <p:nvPr/>
        </p:nvCxnSpPr>
        <p:spPr>
          <a:xfrm>
            <a:off x="7497574" y="627534"/>
            <a:ext cx="0" cy="530911"/>
          </a:xfrm>
          <a:prstGeom prst="straightConnector1">
            <a:avLst/>
          </a:prstGeom>
          <a:ln w="127000">
            <a:solidFill>
              <a:srgbClr val="C0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/>
          <p:nvPr/>
        </p:nvCxnSpPr>
        <p:spPr>
          <a:xfrm>
            <a:off x="5076056" y="627534"/>
            <a:ext cx="2484000" cy="0"/>
          </a:xfrm>
          <a:prstGeom prst="straightConnector1">
            <a:avLst/>
          </a:prstGeom>
          <a:ln w="127000">
            <a:solidFill>
              <a:srgbClr val="C0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439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91586" y="309885"/>
            <a:ext cx="8944910" cy="677689"/>
            <a:chOff x="91586" y="309885"/>
            <a:chExt cx="8944910" cy="677689"/>
          </a:xfrm>
        </p:grpSpPr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107504" y="679797"/>
              <a:ext cx="8928992" cy="3077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AR" sz="1400" b="1" dirty="0" err="1" smtClean="0">
                  <a:latin typeface="Times New Roman" pitchFamily="18" charset="0"/>
                </a:rPr>
                <a:t>Geoindicadores</a:t>
              </a:r>
              <a:r>
                <a:rPr lang="es-AR" sz="1400" b="1" dirty="0" smtClean="0">
                  <a:latin typeface="Times New Roman" pitchFamily="18" charset="0"/>
                </a:rPr>
                <a:t> del cambio climático deducidos de la observación de la </a:t>
              </a:r>
              <a:r>
                <a:rPr lang="es-AR" sz="1400" b="1" dirty="0" err="1" smtClean="0">
                  <a:latin typeface="Times New Roman" pitchFamily="18" charset="0"/>
                </a:rPr>
                <a:t>criosfera</a:t>
              </a:r>
              <a:r>
                <a:rPr lang="es-AR" sz="1400" b="1" dirty="0" smtClean="0">
                  <a:latin typeface="Times New Roman" pitchFamily="18" charset="0"/>
                </a:rPr>
                <a:t> de los </a:t>
              </a:r>
              <a:r>
                <a:rPr lang="es-AR" sz="1400" b="1" dirty="0">
                  <a:latin typeface="Times New Roman" pitchFamily="18" charset="0"/>
                </a:rPr>
                <a:t>Andes </a:t>
              </a:r>
              <a:r>
                <a:rPr lang="es-AR" sz="1400" b="1" dirty="0" smtClean="0">
                  <a:latin typeface="Times New Roman" pitchFamily="18" charset="0"/>
                </a:rPr>
                <a:t>Centrales</a:t>
              </a:r>
              <a:endParaRPr lang="es-AR" sz="1400" b="1" dirty="0">
                <a:latin typeface="Times New Roman" pitchFamily="18" charset="0"/>
              </a:endParaRPr>
            </a:p>
          </p:txBody>
        </p:sp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91586" y="309885"/>
              <a:ext cx="892899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AR" sz="2400" b="1" dirty="0" smtClean="0">
                  <a:latin typeface="Times New Roman" pitchFamily="18" charset="0"/>
                </a:rPr>
                <a:t>El proyecto CRYOPERU</a:t>
              </a:r>
            </a:p>
          </p:txBody>
        </p:sp>
      </p:grp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53342" y="3681194"/>
            <a:ext cx="8423114" cy="126957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indent="-342900" algn="just" eaLnBrk="1" hangingPunct="1">
              <a:spcBef>
                <a:spcPct val="50000"/>
              </a:spcBef>
              <a:buAutoNum type="arabicParenR"/>
            </a:pPr>
            <a:r>
              <a:rPr lang="es-AR" sz="1700" dirty="0" smtClean="0">
                <a:latin typeface="Times New Roman" pitchFamily="18" charset="0"/>
              </a:rPr>
              <a:t>Son </a:t>
            </a:r>
            <a:r>
              <a:rPr lang="es-AR" sz="1700" b="1" dirty="0" err="1" smtClean="0">
                <a:latin typeface="Times New Roman" pitchFamily="18" charset="0"/>
              </a:rPr>
              <a:t>geoindicadores</a:t>
            </a:r>
            <a:r>
              <a:rPr lang="es-AR" sz="1700" b="1" dirty="0" smtClean="0">
                <a:latin typeface="Times New Roman" pitchFamily="18" charset="0"/>
              </a:rPr>
              <a:t> muy sensibles al cambio climático</a:t>
            </a:r>
            <a:r>
              <a:rPr lang="es-AR" sz="1700" dirty="0" smtClean="0">
                <a:latin typeface="Times New Roman" pitchFamily="18" charset="0"/>
              </a:rPr>
              <a:t>. Su evolución en el espacio y en el tiempo indica como ha sido el clima en el pasado y permite comprender como será el clima en el futuro</a:t>
            </a:r>
          </a:p>
          <a:p>
            <a:pPr marL="342900" indent="-342900" algn="just" eaLnBrk="1" hangingPunct="1">
              <a:spcBef>
                <a:spcPct val="50000"/>
              </a:spcBef>
              <a:buFontTx/>
              <a:buAutoNum type="arabicParenR"/>
            </a:pPr>
            <a:r>
              <a:rPr lang="es-AR" sz="1700" dirty="0" smtClean="0">
                <a:latin typeface="Times New Roman" pitchFamily="18" charset="0"/>
              </a:rPr>
              <a:t>Además </a:t>
            </a:r>
            <a:r>
              <a:rPr lang="es-AR" sz="1700" dirty="0">
                <a:latin typeface="Times New Roman" pitchFamily="18" charset="0"/>
              </a:rPr>
              <a:t>de </a:t>
            </a:r>
            <a:r>
              <a:rPr lang="es-AR" sz="1700" dirty="0" err="1">
                <a:latin typeface="Times New Roman" pitchFamily="18" charset="0"/>
              </a:rPr>
              <a:t>geoindicadores</a:t>
            </a:r>
            <a:r>
              <a:rPr lang="es-AR" sz="1700" dirty="0">
                <a:latin typeface="Times New Roman" pitchFamily="18" charset="0"/>
              </a:rPr>
              <a:t> son </a:t>
            </a:r>
            <a:r>
              <a:rPr lang="es-AR" sz="1700" b="1" dirty="0">
                <a:latin typeface="Times New Roman" pitchFamily="18" charset="0"/>
              </a:rPr>
              <a:t>reservas de agua</a:t>
            </a:r>
            <a:r>
              <a:rPr lang="es-AR" sz="1700" dirty="0" smtClean="0">
                <a:latin typeface="Times New Roman" pitchFamily="18" charset="0"/>
              </a:rPr>
              <a:t>.</a:t>
            </a:r>
            <a:endParaRPr lang="es-AR" sz="1700" dirty="0">
              <a:latin typeface="Times New Roman" pitchFamily="18" charset="0"/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287000" y="987574"/>
            <a:ext cx="8389456" cy="2652366"/>
            <a:chOff x="142984" y="842369"/>
            <a:chExt cx="8389456" cy="2652366"/>
          </a:xfrm>
        </p:grpSpPr>
        <p:sp>
          <p:nvSpPr>
            <p:cNvPr id="17" name="Text Box 2"/>
            <p:cNvSpPr txBox="1">
              <a:spLocks noChangeArrowheads="1"/>
            </p:cNvSpPr>
            <p:nvPr/>
          </p:nvSpPr>
          <p:spPr bwMode="auto">
            <a:xfrm>
              <a:off x="142984" y="1094975"/>
              <a:ext cx="8389456" cy="2399760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es-AR" sz="1700" b="1" dirty="0" smtClean="0">
                  <a:latin typeface="Times New Roman" pitchFamily="18" charset="0"/>
                </a:rPr>
                <a:t>Glaciares</a:t>
              </a:r>
              <a:r>
                <a:rPr lang="es-AR" sz="1700" dirty="0" smtClean="0">
                  <a:latin typeface="Times New Roman" pitchFamily="18" charset="0"/>
                </a:rPr>
                <a:t>: masas de hielo que se deslizan vertiente abajo impulsadas por su propio peso.</a:t>
              </a:r>
            </a:p>
            <a:p>
              <a:pPr algn="l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es-AR" sz="1700" b="1" dirty="0" smtClean="0">
                  <a:latin typeface="Times New Roman" pitchFamily="18" charset="0"/>
                </a:rPr>
                <a:t>Glaciares rocosos</a:t>
              </a:r>
              <a:r>
                <a:rPr lang="es-AR" sz="1700" dirty="0" smtClean="0">
                  <a:latin typeface="Times New Roman" pitchFamily="18" charset="0"/>
                </a:rPr>
                <a:t>: </a:t>
              </a:r>
              <a:r>
                <a:rPr lang="es-AR" sz="1700" dirty="0">
                  <a:latin typeface="Times New Roman" pitchFamily="18" charset="0"/>
                </a:rPr>
                <a:t>masas de </a:t>
              </a:r>
              <a:r>
                <a:rPr lang="es-AR" sz="1700" dirty="0" smtClean="0">
                  <a:latin typeface="Times New Roman" pitchFamily="18" charset="0"/>
                </a:rPr>
                <a:t>rocas con hielo intersticial que </a:t>
              </a:r>
              <a:r>
                <a:rPr lang="es-AR" sz="1700" dirty="0">
                  <a:latin typeface="Times New Roman" pitchFamily="18" charset="0"/>
                </a:rPr>
                <a:t>se deslizan vertiente abajo impulsadas por su propio peso</a:t>
              </a:r>
              <a:r>
                <a:rPr lang="es-AR" sz="1700" dirty="0" smtClean="0">
                  <a:latin typeface="Times New Roman" pitchFamily="18" charset="0"/>
                </a:rPr>
                <a:t>.</a:t>
              </a:r>
            </a:p>
            <a:p>
              <a:pPr algn="l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es-AR" sz="1700" b="1" dirty="0" smtClean="0">
                  <a:latin typeface="Times New Roman" pitchFamily="18" charset="0"/>
                </a:rPr>
                <a:t>Nieve</a:t>
              </a:r>
              <a:r>
                <a:rPr lang="es-AR" sz="1700" dirty="0" smtClean="0">
                  <a:latin typeface="Times New Roman" pitchFamily="18" charset="0"/>
                </a:rPr>
                <a:t>: precipitación en forma de cristales de hielo.</a:t>
              </a:r>
            </a:p>
            <a:p>
              <a:pPr algn="l" eaLnBrk="1" hangingPunct="1">
                <a:lnSpc>
                  <a:spcPct val="150000"/>
                </a:lnSpc>
                <a:spcBef>
                  <a:spcPct val="50000"/>
                </a:spcBef>
              </a:pPr>
              <a:r>
                <a:rPr lang="es-AR" sz="1700" b="1" dirty="0" smtClean="0">
                  <a:latin typeface="Times New Roman" pitchFamily="18" charset="0"/>
                </a:rPr>
                <a:t>Permafrost</a:t>
              </a:r>
              <a:r>
                <a:rPr lang="es-AR" sz="1700" dirty="0" smtClean="0">
                  <a:latin typeface="Times New Roman" pitchFamily="18" charset="0"/>
                </a:rPr>
                <a:t>: capas de suelo permanentemente helado.</a:t>
              </a:r>
              <a:endParaRPr lang="es-AR" sz="1700" b="1" dirty="0">
                <a:latin typeface="Times New Roman" pitchFamily="18" charset="0"/>
              </a:endParaRPr>
            </a:p>
          </p:txBody>
        </p:sp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3384779" y="842369"/>
              <a:ext cx="2123325" cy="46166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algn="r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PE" sz="2400" b="1" dirty="0" smtClean="0">
                  <a:solidFill>
                    <a:schemeClr val="accent1"/>
                  </a:solidFill>
                  <a:latin typeface="Times New Roman" pitchFamily="18" charset="0"/>
                </a:rPr>
                <a:t>CRIOSFERA</a:t>
              </a:r>
              <a:endParaRPr lang="es-AR" sz="2400" b="1" dirty="0">
                <a:solidFill>
                  <a:schemeClr val="accent1"/>
                </a:solidFill>
                <a:latin typeface="Times New Roman" pitchFamily="18" charset="0"/>
              </a:endParaRPr>
            </a:p>
          </p:txBody>
        </p:sp>
      </p:grp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0" y="-20538"/>
            <a:ext cx="9143999" cy="3231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sz="1500" b="1" u="sng" dirty="0" smtClean="0">
                <a:solidFill>
                  <a:srgbClr val="C00000"/>
                </a:solidFill>
                <a:latin typeface="Times New Roman" pitchFamily="18" charset="0"/>
              </a:rPr>
              <a:t>CONTRIBUCIONES DE PERÚ AL CONOCIMIENTO DEL CAMBIO CLIMÁTICO</a:t>
            </a:r>
            <a:endParaRPr lang="es-ES" sz="1500" b="1" u="sng" dirty="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19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-1" y="0"/>
            <a:ext cx="9129513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22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Geoindicadores</a:t>
            </a:r>
            <a:r>
              <a:rPr lang="es-AR" sz="2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del cambio climático: glaciares</a:t>
            </a: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029557"/>
            <a:ext cx="4701529" cy="3548181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9558"/>
            <a:ext cx="4355329" cy="3548180"/>
          </a:xfrm>
          <a:prstGeom prst="rect">
            <a:avLst/>
          </a:prstGeom>
        </p:spPr>
      </p:pic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35496" y="411510"/>
            <a:ext cx="439248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b="1" dirty="0" smtClean="0">
                <a:latin typeface="Times New Roman" pitchFamily="18" charset="0"/>
              </a:rPr>
              <a:t>Glaciares actuales</a:t>
            </a:r>
            <a:endParaRPr lang="es-AR" b="1" dirty="0">
              <a:latin typeface="Times New Roman" pitchFamily="18" charset="0"/>
            </a:endParaRP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4427984" y="412519"/>
            <a:ext cx="4716016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b="1" dirty="0" smtClean="0">
                <a:latin typeface="Times New Roman" pitchFamily="18" charset="0"/>
              </a:rPr>
              <a:t>Glaciares pasados (</a:t>
            </a:r>
            <a:r>
              <a:rPr lang="es-AR" b="1" dirty="0" err="1" smtClean="0">
                <a:latin typeface="Times New Roman" pitchFamily="18" charset="0"/>
              </a:rPr>
              <a:t>paleoglaciares</a:t>
            </a:r>
            <a:r>
              <a:rPr lang="es-AR" b="1" dirty="0" smtClean="0">
                <a:latin typeface="Times New Roman" pitchFamily="18" charset="0"/>
              </a:rPr>
              <a:t>)</a:t>
            </a:r>
            <a:endParaRPr lang="es-AR" b="1" dirty="0">
              <a:latin typeface="Times New Roman" pitchFamily="18" charset="0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5496" y="690098"/>
            <a:ext cx="4392488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sz="1400" dirty="0" smtClean="0">
                <a:latin typeface="Times New Roman" pitchFamily="18" charset="0"/>
              </a:rPr>
              <a:t>Reconocibles en imágenes de satélite y fotografías aéreas</a:t>
            </a:r>
            <a:endParaRPr lang="es-AR" sz="1400" dirty="0">
              <a:latin typeface="Times New Roman" pitchFamily="18" charset="0"/>
            </a:endParaRP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4499992" y="690098"/>
            <a:ext cx="4392488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sz="1400" dirty="0" smtClean="0">
                <a:latin typeface="Times New Roman" pitchFamily="18" charset="0"/>
              </a:rPr>
              <a:t>Reconocibles a través de las morrenas</a:t>
            </a:r>
            <a:endParaRPr lang="es-AR" sz="1400" dirty="0">
              <a:latin typeface="Times New Roman" pitchFamily="18" charset="0"/>
            </a:endParaRP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0" y="4577738"/>
            <a:ext cx="4355329" cy="33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1200" dirty="0" smtClean="0">
                <a:latin typeface="Times New Roman" pitchFamily="18" charset="0"/>
              </a:rPr>
              <a:t>Cartografías del sistema glaciar del Nevado Coropuna</a:t>
            </a:r>
            <a:endParaRPr lang="es-PE" sz="1200" dirty="0">
              <a:latin typeface="Times New Roman" pitchFamily="18" charset="0"/>
            </a:endParaRP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4465143" y="4587974"/>
            <a:ext cx="4355329" cy="33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1200" dirty="0" smtClean="0">
                <a:latin typeface="Times New Roman" pitchFamily="18" charset="0"/>
              </a:rPr>
              <a:t>Cartografía geomorfológica del sector NE del Nevado Coropuna</a:t>
            </a:r>
            <a:endParaRPr lang="es-PE" sz="12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50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-1" y="0"/>
            <a:ext cx="9129513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2200" b="1" dirty="0" err="1" smtClean="0">
                <a:solidFill>
                  <a:srgbClr val="663300"/>
                </a:solidFill>
                <a:latin typeface="Times New Roman" pitchFamily="18" charset="0"/>
              </a:rPr>
              <a:t>Geoindicadores</a:t>
            </a:r>
            <a:r>
              <a:rPr lang="es-AR" sz="2200" b="1" dirty="0" smtClean="0">
                <a:solidFill>
                  <a:srgbClr val="663300"/>
                </a:solidFill>
                <a:latin typeface="Times New Roman" pitchFamily="18" charset="0"/>
              </a:rPr>
              <a:t> del cambio climático: glaciares rocosos</a:t>
            </a: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0" y="4241620"/>
            <a:ext cx="4355329" cy="33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1200" dirty="0" smtClean="0">
                <a:latin typeface="Times New Roman" pitchFamily="18" charset="0"/>
              </a:rPr>
              <a:t>Vista panorámica</a:t>
            </a:r>
            <a:endParaRPr lang="es-PE" sz="1200" dirty="0">
              <a:latin typeface="Times New Roman" pitchFamily="18" charset="0"/>
            </a:endParaRP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4465143" y="4251856"/>
            <a:ext cx="4355329" cy="33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1200" dirty="0" smtClean="0">
                <a:latin typeface="Times New Roman" pitchFamily="18" charset="0"/>
              </a:rPr>
              <a:t>Vista en detalle</a:t>
            </a:r>
            <a:endParaRPr lang="es-PE" sz="1200" dirty="0">
              <a:latin typeface="Times New Roman" pitchFamily="18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80568"/>
            <a:ext cx="4465143" cy="301937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994" y="1267030"/>
            <a:ext cx="4742510" cy="3032912"/>
          </a:xfrm>
          <a:prstGeom prst="rect">
            <a:avLst/>
          </a:prstGeom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5496" y="906274"/>
            <a:ext cx="907300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b="1" dirty="0" smtClean="0">
                <a:latin typeface="Times New Roman" pitchFamily="18" charset="0"/>
              </a:rPr>
              <a:t>Glaciares rocosos de las lagunas de Chachas (Departamento de Arequipa)</a:t>
            </a:r>
            <a:endParaRPr lang="es-AR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68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-1" y="0"/>
            <a:ext cx="9129513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22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Geoindicadores</a:t>
            </a:r>
            <a:r>
              <a:rPr lang="es-AR" sz="2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 del cambio climático: cubierta </a:t>
            </a:r>
            <a:r>
              <a:rPr lang="es-AR" sz="22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nival</a:t>
            </a:r>
            <a:endParaRPr lang="es-AR" sz="22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5496" y="699542"/>
            <a:ext cx="9001000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sz="1400" b="1" dirty="0" smtClean="0">
                <a:latin typeface="Times New Roman" pitchFamily="18" charset="0"/>
              </a:rPr>
              <a:t>La cubierta </a:t>
            </a:r>
            <a:r>
              <a:rPr lang="es-AR" sz="1400" b="1" dirty="0" err="1" smtClean="0">
                <a:latin typeface="Times New Roman" pitchFamily="18" charset="0"/>
              </a:rPr>
              <a:t>nival</a:t>
            </a:r>
            <a:r>
              <a:rPr lang="es-AR" sz="1400" b="1" dirty="0" smtClean="0">
                <a:latin typeface="Times New Roman" pitchFamily="18" charset="0"/>
              </a:rPr>
              <a:t> tiene una duración limitada (si permanece varios años se transforma en hielo glaciar)</a:t>
            </a:r>
            <a:endParaRPr lang="es-AR" sz="1400" b="1" dirty="0">
              <a:latin typeface="Times New Roman" pitchFamily="18" charset="0"/>
            </a:endParaRPr>
          </a:p>
        </p:txBody>
      </p:sp>
      <p:grpSp>
        <p:nvGrpSpPr>
          <p:cNvPr id="4" name="3 Grupo"/>
          <p:cNvGrpSpPr/>
          <p:nvPr/>
        </p:nvGrpSpPr>
        <p:grpSpPr>
          <a:xfrm>
            <a:off x="-1" y="1012720"/>
            <a:ext cx="9130230" cy="3647262"/>
            <a:chOff x="-1" y="1059581"/>
            <a:chExt cx="9130230" cy="3647262"/>
          </a:xfrm>
        </p:grpSpPr>
        <p:pic>
          <p:nvPicPr>
            <p:cNvPr id="2" name="1 Imagen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7214" y="1059582"/>
              <a:ext cx="4863015" cy="3647261"/>
            </a:xfrm>
            <a:prstGeom prst="rect">
              <a:avLst/>
            </a:prstGeom>
          </p:spPr>
        </p:pic>
        <p:pic>
          <p:nvPicPr>
            <p:cNvPr id="9" name="8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1059581"/>
              <a:ext cx="4863014" cy="3647261"/>
            </a:xfrm>
            <a:prstGeom prst="rect">
              <a:avLst/>
            </a:prstGeom>
          </p:spPr>
        </p:pic>
      </p:grp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7974" y="4659982"/>
            <a:ext cx="9121538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sz="1400" b="1" dirty="0" smtClean="0">
                <a:latin typeface="Times New Roman" pitchFamily="18" charset="0"/>
              </a:rPr>
              <a:t>Fotografías de la vertiente oriental del volcán Misti el 3 de abril de 2014</a:t>
            </a:r>
            <a:endParaRPr lang="es-AR" sz="1400" b="1" dirty="0">
              <a:latin typeface="Times New Roman" pitchFamily="18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5496" y="411510"/>
            <a:ext cx="9001000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AR" sz="1400" b="1" dirty="0" smtClean="0">
                <a:latin typeface="Times New Roman" pitchFamily="18" charset="0"/>
              </a:rPr>
              <a:t>NIEVE ≠ GLACIAR</a:t>
            </a:r>
            <a:endParaRPr lang="es-AR" sz="14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34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-1" y="0"/>
            <a:ext cx="9129513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AR" sz="2200" b="1" dirty="0" err="1" smtClean="0">
                <a:solidFill>
                  <a:srgbClr val="663300"/>
                </a:solidFill>
                <a:latin typeface="Times New Roman" pitchFamily="18" charset="0"/>
              </a:rPr>
              <a:t>Geoindicadores</a:t>
            </a:r>
            <a:r>
              <a:rPr lang="es-AR" sz="2200" b="1" dirty="0" smtClean="0">
                <a:solidFill>
                  <a:srgbClr val="663300"/>
                </a:solidFill>
                <a:latin typeface="Times New Roman" pitchFamily="18" charset="0"/>
              </a:rPr>
              <a:t> del cambio climático: permafrost</a:t>
            </a: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0" y="4745676"/>
            <a:ext cx="91295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r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200"/>
              </a:spcBef>
            </a:pPr>
            <a:r>
              <a:rPr lang="es-PE" sz="1200" dirty="0" smtClean="0">
                <a:latin typeface="Times New Roman" pitchFamily="18" charset="0"/>
              </a:rPr>
              <a:t>Hallazgo de permafrost en el Nevado Coropuna (2012)</a:t>
            </a:r>
            <a:endParaRPr lang="es-PE" sz="1200" dirty="0">
              <a:latin typeface="Times New Roman" pitchFamily="18" charset="0"/>
            </a:endParaRPr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42310"/>
            <a:ext cx="7559040" cy="436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3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1 Localizació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23478"/>
            <a:ext cx="5151876" cy="483162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578603"/>
              </p:ext>
            </p:extLst>
          </p:nvPr>
        </p:nvGraphicFramePr>
        <p:xfrm>
          <a:off x="107504" y="51470"/>
          <a:ext cx="3816424" cy="49842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6024"/>
                <a:gridCol w="1296144"/>
                <a:gridCol w="2304256"/>
              </a:tblGrid>
              <a:tr h="1104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u="sng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Geoindicador</a:t>
                      </a:r>
                      <a:endParaRPr lang="es-ES" sz="1200" b="1" u="sng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E" sz="1200" b="1" u="sng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Descripción</a:t>
                      </a:r>
                      <a:endParaRPr lang="es-ES" sz="1200" b="1" u="sng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</a:tr>
              <a:tr h="4026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Cubierta </a:t>
                      </a:r>
                      <a:r>
                        <a:rPr lang="es-ES" sz="12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nival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(km</a:t>
                      </a:r>
                      <a:r>
                        <a:rPr lang="es-ES" sz="1200" b="0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PE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Superficie cubierta por la nieve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</a:tr>
              <a:tr h="4026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ES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Cobertura glaciar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(km</a:t>
                      </a:r>
                      <a:r>
                        <a:rPr lang="es-ES" sz="1200" b="0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PE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Superficie de los glaciares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</a:tr>
              <a:tr h="4026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s-PE" sz="1200" b="0" i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nowline</a:t>
                      </a:r>
                      <a:r>
                        <a:rPr lang="es-PE" sz="12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altitudes</a:t>
                      </a:r>
                      <a:endParaRPr lang="es-ES" sz="12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</a:t>
                      </a:r>
                      <a:r>
                        <a:rPr lang="es-PE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Altitud de las nieves perpetuas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</a:tr>
              <a:tr h="5815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ES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Volumen </a:t>
                      </a: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 los glaciares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(km</a:t>
                      </a:r>
                      <a:r>
                        <a:rPr lang="es-ES" sz="1200" b="0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s-PE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Evaluación </a:t>
                      </a:r>
                      <a:r>
                        <a:rPr lang="es-ES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del volumen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</a:tr>
              <a:tr h="462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s-ES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ELAm</a:t>
                      </a:r>
                      <a:r>
                        <a:rPr lang="es-ES" sz="12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</a:t>
                      </a:r>
                      <a:r>
                        <a:rPr lang="es-PE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ELA </a:t>
                      </a:r>
                      <a:r>
                        <a:rPr lang="es-ES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 monitoreo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</a:tr>
              <a:tr h="5103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s-ES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ELAg</a:t>
                      </a:r>
                      <a:r>
                        <a:rPr lang="es-ES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s-PE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ELA </a:t>
                      </a:r>
                      <a:r>
                        <a:rPr lang="es-ES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geomorfológica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</a:tr>
              <a:tr h="432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s-ES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ELAc</a:t>
                      </a:r>
                      <a:r>
                        <a:rPr lang="es-ES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s-PE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ELA </a:t>
                      </a:r>
                      <a:r>
                        <a:rPr lang="es-ES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climática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</a:tr>
              <a:tr h="581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s-ES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Permafrost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Presencia de capas </a:t>
                      </a:r>
                      <a:r>
                        <a:rPr lang="es-ES" sz="12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subsuperficiales</a:t>
                      </a: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suelo helado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</a:tr>
              <a:tr h="528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s-ES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RILA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</a:t>
                      </a:r>
                      <a:r>
                        <a:rPr lang="es-PE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Altitud de la línea de arranque de glaciares rocosos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</a:tr>
              <a:tr h="3261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ES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Proxies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Datos climáticos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lang="es-ES" sz="12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paleoclimáticos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914" marR="22914" marT="22914" marB="22914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12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11"/>
          <p:cNvSpPr txBox="1">
            <a:spLocks noChangeArrowheads="1"/>
          </p:cNvSpPr>
          <p:nvPr/>
        </p:nvSpPr>
        <p:spPr bwMode="auto">
          <a:xfrm>
            <a:off x="197514" y="38100"/>
            <a:ext cx="6885385" cy="300082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s-ES" altLang="es-ES" sz="13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CRIOSFERA</a:t>
            </a:r>
            <a:r>
              <a:rPr lang="es-ES" altLang="es-ES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potenciales reservas de agua / </a:t>
            </a:r>
            <a:r>
              <a:rPr lang="es-ES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geoindicadores</a:t>
            </a:r>
            <a:r>
              <a:rPr lang="es-ES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cambio climático</a:t>
            </a:r>
            <a:endParaRPr lang="es-ES" altLang="es-ES" sz="1350" dirty="0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/>
          </p:nvPr>
        </p:nvGraphicFramePr>
        <p:xfrm>
          <a:off x="197514" y="498000"/>
          <a:ext cx="3509963" cy="4709482"/>
        </p:xfrm>
        <a:graphic>
          <a:graphicData uri="http://schemas.openxmlformats.org/drawingml/2006/table">
            <a:tbl>
              <a:tblPr/>
              <a:tblGrid>
                <a:gridCol w="235744"/>
                <a:gridCol w="807244"/>
                <a:gridCol w="1097756"/>
                <a:gridCol w="1369219"/>
              </a:tblGrid>
              <a:tr h="210764">
                <a:tc gridSpan="4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GEOINDICADORES DEL CAMBIO CLIMÁTICO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8611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Nº </a:t>
                      </a:r>
                      <a:endParaRPr kumimoji="0" lang="es-PE" altLang="es-E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Geoindicador</a:t>
                      </a:r>
                      <a:endParaRPr kumimoji="0" lang="es-PE" altLang="es-E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Descripción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Método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292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Cubierta </a:t>
                      </a: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nival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(km</a:t>
                      </a:r>
                      <a:r>
                        <a:rPr kumimoji="0" lang="es-ES" altLang="es-ES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Superficie cubierta por nieve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defTabSz="1042988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defTabSz="1042988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defTabSz="1042988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Reclasificación automática </a:t>
                      </a: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NDSI 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de imágenes de satélite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292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Cobertura glaciar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(km</a:t>
                      </a:r>
                      <a:r>
                        <a:rPr kumimoji="0" lang="es-ES" altLang="es-ES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Superficie de los glaciares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rowSpan="2">
                  <a:txBody>
                    <a:bodyPr/>
                    <a:lstStyle>
                      <a:lvl1pPr algn="l" defTabSz="1042988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defTabSz="1042988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defTabSz="1042988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defTabSz="1042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defTabSz="1042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Reclasificación automática </a:t>
                      </a: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NDGI 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de imágenes de satélite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292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nowline </a:t>
                      </a: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Altitud de las nieves perpetuas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2585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Modelos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digitales del volumen de los glaciares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(km</a:t>
                      </a:r>
                      <a:r>
                        <a:rPr kumimoji="0" lang="es-ES" altLang="es-ES" sz="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Evaluación del  los cambios en el volumen de los glaciares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Resta de modelos digitales del terreno en sistemas de información geográfica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168611"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ELAm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row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Altitud de la Línea de Equilibro de los glaciares (ELA) deducida de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mediciones sobre el terreno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Monitoreo del balance de masa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45724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AABI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altLang="es-ES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Area x Altitude Balance Index</a:t>
                      </a: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511547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ELAg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 deducida de la geomorfología y altitud del glaciar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AABR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altLang="es-ES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Area x Altitude Balance Ratio</a:t>
                      </a:r>
                      <a:r>
                        <a:rPr kumimoji="0" lang="en-U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Dataciones absolutas (paleoglaciares)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292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ELAc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 deducida de datos climáticos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Mediciones de campo y ecuaciones del balance de masa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39723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Permafrost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Presencia de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capas subsuperficiales de suelo helado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Monitoreo de la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temperatura del suelo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39723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RILA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kumimoji="0" lang="es-PE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Altitud de la línea de arranque de glaciares rocosos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Elaboración e interpretación de cartografías geomofológicas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39723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Proxies</a:t>
                      </a:r>
                      <a:endParaRPr kumimoji="0" lang="es-ES" altLang="es-ES" sz="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climáticos y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paleoclimáticos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Datos climáticos y paleoclimáticos indirectos</a:t>
                      </a:r>
                      <a:endParaRPr kumimoji="0" lang="es-PE" alt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Tratamiento estadístico de los datos y comparación con otros </a:t>
                      </a:r>
                      <a:r>
                        <a:rPr kumimoji="0" lang="es-ES" altLang="es-E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geoindicadores</a:t>
                      </a:r>
                      <a:endParaRPr kumimoji="0" lang="es-PE" altLang="es-E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146" marR="27146" marT="27149" marB="2714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>
            <p:extLst/>
          </p:nvPr>
        </p:nvGraphicFramePr>
        <p:xfrm>
          <a:off x="3761910" y="500658"/>
          <a:ext cx="3187303" cy="306721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4370"/>
                <a:gridCol w="768290"/>
                <a:gridCol w="1044980"/>
                <a:gridCol w="1149663"/>
              </a:tblGrid>
              <a:tr h="259330">
                <a:tc gridSpan="4">
                  <a:txBody>
                    <a:bodyPr/>
                    <a:lstStyle/>
                    <a:p>
                      <a:pPr marL="0" marR="0" indent="0" algn="ctr" defTabSz="10429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GEOINDICADORES DE PELIGROS GEOLÓGICOS</a:t>
                      </a: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PE" sz="700" b="0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PE" sz="7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PE" sz="7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065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es-ES" sz="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Nº</a:t>
                      </a:r>
                      <a:endParaRPr lang="es-PE" sz="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Geoindicador</a:t>
                      </a:r>
                      <a:endParaRPr lang="es-PE" sz="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E" sz="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Descripción</a:t>
                      </a: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E" sz="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Método</a:t>
                      </a: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75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E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11</a:t>
                      </a: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Actividad</a:t>
                      </a:r>
                      <a:r>
                        <a:rPr lang="es-ES" sz="8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volcánica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y </a:t>
                      </a:r>
                      <a:r>
                        <a:rPr lang="es-ES" sz="800" b="0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lahares</a:t>
                      </a: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Movilización de laderas volcánicas debida a una afluencia masiva y repentina de agua. </a:t>
                      </a: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Cartografía geológica</a:t>
                      </a: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Monitoreo sísmico, geodésico y geoquímico</a:t>
                      </a: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267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E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Movimientos </a:t>
                      </a:r>
                      <a:endParaRPr lang="es-ES" sz="800" b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en masa</a:t>
                      </a: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Movimientos ladera abajo de una masa de roca o detritos por efecto de la gravedad.</a:t>
                      </a: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</a:t>
                      </a: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Monitoreo sísmico y </a:t>
                      </a: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geodésico</a:t>
                      </a: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</a:t>
                      </a:r>
                      <a:r>
                        <a:rPr lang="es-ES" sz="800" b="0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Interferometría</a:t>
                      </a: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radar</a:t>
                      </a: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75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E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13</a:t>
                      </a: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Estabilidad</a:t>
                      </a: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de morrenas glaciares que represan lagunas</a:t>
                      </a: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Análisis de la inestabilidad de las morrenas para prevenir desbordamientos.</a:t>
                      </a: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Monitoreo </a:t>
                      </a: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sísmico y </a:t>
                      </a: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geodésico</a:t>
                      </a:r>
                      <a:endParaRPr lang="es-PE" sz="800" b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Análisis sedimentológico</a:t>
                      </a:r>
                      <a:endParaRPr lang="es-PE" sz="800" b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</a:t>
                      </a: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Prospecciones </a:t>
                      </a: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geofísicas</a:t>
                      </a: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879908">
                <a:tc>
                  <a:txBody>
                    <a:bodyPr/>
                    <a:lstStyle/>
                    <a:p>
                      <a:pPr marL="0" marR="0" indent="0" algn="l" defTabSz="10429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0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Neotectónica</a:t>
                      </a: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La </a:t>
                      </a: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sismicidad como </a:t>
                      </a: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desencadenante </a:t>
                      </a: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de movimientos en masa en áreas </a:t>
                      </a:r>
                      <a:r>
                        <a:rPr lang="es-ES" sz="800" b="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glaciadas</a:t>
                      </a: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</a:t>
                      </a: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Influencia tectónica </a:t>
                      </a: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en la evolución de la </a:t>
                      </a:r>
                      <a:r>
                        <a:rPr lang="es-ES" sz="800" b="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criosfera</a:t>
                      </a:r>
                      <a:r>
                        <a:rPr lang="es-ES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PE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Análisis geológico-estructural</a:t>
                      </a:r>
                    </a:p>
                    <a:p>
                      <a:pPr marL="171450" indent="-171450" algn="l">
                        <a:spcAft>
                          <a:spcPts val="0"/>
                        </a:spcAft>
                        <a:buFontTx/>
                        <a:buChar char="-"/>
                      </a:pPr>
                      <a:endParaRPr lang="es-PE" sz="800" b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PE" sz="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Monitoreo geodésico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PE" sz="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155" marR="27155" marT="27145" marB="2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222" name="13 CuadroTexto"/>
          <p:cNvSpPr txBox="1">
            <a:spLocks noChangeArrowheads="1"/>
          </p:cNvSpPr>
          <p:nvPr/>
        </p:nvSpPr>
        <p:spPr bwMode="auto">
          <a:xfrm>
            <a:off x="3640206" y="3494485"/>
            <a:ext cx="321349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1350" u="sng">
                <a:latin typeface="Times New Roman" panose="02020603050405020304" pitchFamily="18" charset="0"/>
                <a:cs typeface="Times New Roman" panose="02020603050405020304" pitchFamily="18" charset="0"/>
              </a:rPr>
              <a:t>Estrategias de investigación</a:t>
            </a:r>
          </a:p>
        </p:txBody>
      </p:sp>
      <p:sp>
        <p:nvSpPr>
          <p:cNvPr id="5223" name="14 CuadroTexto"/>
          <p:cNvSpPr txBox="1">
            <a:spLocks noChangeArrowheads="1"/>
          </p:cNvSpPr>
          <p:nvPr/>
        </p:nvSpPr>
        <p:spPr bwMode="auto">
          <a:xfrm>
            <a:off x="3774747" y="3770710"/>
            <a:ext cx="3078956" cy="1304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s-ES" altLang="es-E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Geoindicadores</a:t>
            </a:r>
            <a:r>
              <a:rPr lang="es-ES" altLang="es-E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cambio climático: investigar las variaciones de los </a:t>
            </a:r>
            <a:r>
              <a:rPr lang="es-ES" altLang="es-E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geoindicadores</a:t>
            </a:r>
            <a:r>
              <a:rPr lang="es-ES" altLang="es-E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áreas de estudio representativas de las cordilleras occidental y oriental de los Andes Centrales.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s-ES" altLang="es-E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Geoindicadores</a:t>
            </a:r>
            <a:r>
              <a:rPr lang="es-ES" altLang="es-E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peligros geológicos: ensayar modelos en lugares especialmente representativos de cada peligro geológico.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726" t="16532" r="66603" b="11610"/>
          <a:stretch/>
        </p:blipFill>
        <p:spPr>
          <a:xfrm>
            <a:off x="7389101" y="241803"/>
            <a:ext cx="1558865" cy="2275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5172" t="16532" r="66603" b="11610"/>
          <a:stretch/>
        </p:blipFill>
        <p:spPr>
          <a:xfrm>
            <a:off x="7389101" y="2655052"/>
            <a:ext cx="1558865" cy="2231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903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 999 Detalle lenguas Queñua Ranra 20-10-05 CON E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0" y="6524625"/>
            <a:ext cx="9180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200">
                <a:solidFill>
                  <a:srgbClr val="DDDDDD"/>
                </a:solidFill>
                <a:latin typeface="Times New Roman" pitchFamily="18" charset="0"/>
                <a:cs typeface="Times New Roman" pitchFamily="18" charset="0"/>
              </a:rPr>
              <a:t>Cumbre oriental del Nevado Coropuna (6305 m) vista desde la quebrada Queñua Ranra, al NE del complejo volcánico.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3059113" y="2276475"/>
            <a:ext cx="25923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>
                <a:latin typeface="Times New Roman" pitchFamily="18" charset="0"/>
                <a:cs typeface="Times New Roman" pitchFamily="18" charset="0"/>
              </a:rPr>
              <a:t>Zona de acumulación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635375" y="3392488"/>
            <a:ext cx="25923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>
                <a:latin typeface="Times New Roman" pitchFamily="18" charset="0"/>
                <a:cs typeface="Times New Roman" pitchFamily="18" charset="0"/>
              </a:rPr>
              <a:t>Zona de ablación</a:t>
            </a: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322263" y="860425"/>
            <a:ext cx="48974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C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es-ES">
                <a:solidFill>
                  <a:srgbClr val="CCECFF"/>
                </a:solidFill>
                <a:latin typeface="Times New Roman" pitchFamily="18" charset="0"/>
              </a:rPr>
              <a:t>Concepto de ELA (</a:t>
            </a:r>
            <a:r>
              <a:rPr lang="pt-BR" altLang="es-ES" i="1">
                <a:solidFill>
                  <a:srgbClr val="CCECFF"/>
                </a:solidFill>
                <a:latin typeface="Times New Roman" pitchFamily="18" charset="0"/>
              </a:rPr>
              <a:t>Equilibrium Line Altitude</a:t>
            </a:r>
            <a:r>
              <a:rPr lang="pt-BR" altLang="es-ES">
                <a:solidFill>
                  <a:srgbClr val="CCECFF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5146675" y="692150"/>
            <a:ext cx="3457575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C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es-ES">
                <a:solidFill>
                  <a:srgbClr val="CCECFF"/>
                </a:solidFill>
                <a:latin typeface="Times New Roman" pitchFamily="18" charset="0"/>
              </a:rPr>
              <a:t>- ELA geomorfológica (ELAg)</a:t>
            </a:r>
          </a:p>
          <a:p>
            <a:pPr algn="just" eaLnBrk="1" hangingPunct="1">
              <a:spcBef>
                <a:spcPct val="50000"/>
              </a:spcBef>
            </a:pPr>
            <a:r>
              <a:rPr lang="pt-BR" altLang="es-ES">
                <a:solidFill>
                  <a:srgbClr val="CCECFF"/>
                </a:solidFill>
                <a:latin typeface="Times New Roman" pitchFamily="18" charset="0"/>
              </a:rPr>
              <a:t>- ELA climática (ELAc)</a:t>
            </a: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4786313" y="692150"/>
            <a:ext cx="34575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C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endParaRPr lang="pt-BR" altLang="es-ES">
              <a:solidFill>
                <a:srgbClr val="CCECFF"/>
              </a:solidFill>
              <a:latin typeface="Times New Roman" pitchFamily="18" charset="0"/>
            </a:endParaRPr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4787900" y="558800"/>
            <a:ext cx="4318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C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es-ES" sz="5000">
                <a:solidFill>
                  <a:srgbClr val="CCECFF"/>
                </a:solidFill>
                <a:latin typeface="Times New Roman" pitchFamily="18" charset="0"/>
                <a:cs typeface="Arial" charset="0"/>
              </a:rPr>
              <a:t>{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0" y="-26988"/>
            <a:ext cx="9180513" cy="36830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s-ES" u="sng" dirty="0" smtClean="0">
                <a:latin typeface="Times New Roman" pitchFamily="18" charset="0"/>
              </a:rPr>
              <a:t>EL REGISTRO GLACIAL DEL CAMBIO CLIMÁTICO</a:t>
            </a:r>
            <a:r>
              <a:rPr lang="es-ES" dirty="0" smtClean="0">
                <a:latin typeface="Times New Roman" pitchFamily="18" charset="0"/>
              </a:rPr>
              <a:t>: </a:t>
            </a:r>
            <a:r>
              <a:rPr lang="es-ES" dirty="0" err="1" smtClean="0">
                <a:latin typeface="Times New Roman" pitchFamily="18" charset="0"/>
              </a:rPr>
              <a:t>ELAs</a:t>
            </a:r>
            <a:endParaRPr lang="es-E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01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11"/>
          <p:cNvSpPr txBox="1">
            <a:spLocks noChangeArrowheads="1"/>
          </p:cNvSpPr>
          <p:nvPr/>
        </p:nvSpPr>
        <p:spPr bwMode="auto">
          <a:xfrm>
            <a:off x="34926" y="261135"/>
            <a:ext cx="91090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" altLang="es-ES" sz="1600">
                <a:solidFill>
                  <a:srgbClr val="0070C0"/>
                </a:solidFill>
                <a:latin typeface="Times New Roman" pitchFamily="18" charset="0"/>
              </a:rPr>
              <a:t>Los glaciares son registradores sensibles del clima, especialmente de la temperatura y la precipitación.</a:t>
            </a:r>
          </a:p>
        </p:txBody>
      </p:sp>
      <p:pic>
        <p:nvPicPr>
          <p:cNvPr id="8196" name="Picture 8" descr="F 42 Panorámica umbral de salida Pallacoch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4125516"/>
            <a:ext cx="500380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 Box 11"/>
          <p:cNvSpPr txBox="1">
            <a:spLocks noChangeArrowheads="1"/>
          </p:cNvSpPr>
          <p:nvPr/>
        </p:nvSpPr>
        <p:spPr bwMode="auto">
          <a:xfrm>
            <a:off x="4103688" y="542717"/>
            <a:ext cx="48244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AR" altLang="es-ES" sz="1600" u="sng" dirty="0">
                <a:solidFill>
                  <a:srgbClr val="002060"/>
                </a:solidFill>
                <a:latin typeface="Times New Roman" pitchFamily="18" charset="0"/>
              </a:rPr>
              <a:t>El avance glaciar realiza dos trabajos </a:t>
            </a:r>
            <a:r>
              <a:rPr lang="es-AR" altLang="es-ES" sz="1600" u="sng" dirty="0" err="1">
                <a:solidFill>
                  <a:srgbClr val="002060"/>
                </a:solidFill>
                <a:latin typeface="Times New Roman" pitchFamily="18" charset="0"/>
              </a:rPr>
              <a:t>geomofológicos</a:t>
            </a:r>
            <a:endParaRPr lang="es-ES" altLang="es-ES" sz="1600" u="sng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8198" name="Text Box 10"/>
          <p:cNvSpPr txBox="1">
            <a:spLocks noChangeArrowheads="1"/>
          </p:cNvSpPr>
          <p:nvPr/>
        </p:nvSpPr>
        <p:spPr bwMode="auto">
          <a:xfrm>
            <a:off x="4186239" y="806054"/>
            <a:ext cx="456247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DDDDD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sz="1300" dirty="0">
                <a:solidFill>
                  <a:srgbClr val="002060"/>
                </a:solidFill>
                <a:latin typeface="Times New Roman" pitchFamily="18" charset="0"/>
              </a:rPr>
              <a:t>1) Construye morrenas frontales y laterales.</a:t>
            </a:r>
          </a:p>
        </p:txBody>
      </p:sp>
      <p:sp>
        <p:nvSpPr>
          <p:cNvPr id="8199" name="Text Box 10"/>
          <p:cNvSpPr txBox="1">
            <a:spLocks noChangeArrowheads="1"/>
          </p:cNvSpPr>
          <p:nvPr/>
        </p:nvSpPr>
        <p:spPr bwMode="auto">
          <a:xfrm>
            <a:off x="4175126" y="2986375"/>
            <a:ext cx="2989263" cy="109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DDDDD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" altLang="es-ES" sz="1300" dirty="0">
                <a:solidFill>
                  <a:srgbClr val="002060"/>
                </a:solidFill>
                <a:latin typeface="Times New Roman" pitchFamily="18" charset="0"/>
              </a:rPr>
              <a:t>2) Genera señales en los </a:t>
            </a:r>
            <a:r>
              <a:rPr lang="es-PE" altLang="es-ES" sz="1300" dirty="0">
                <a:solidFill>
                  <a:srgbClr val="002060"/>
                </a:solidFill>
                <a:latin typeface="Times New Roman" pitchFamily="18" charset="0"/>
              </a:rPr>
              <a:t>lechos rocosos:</a:t>
            </a:r>
            <a:r>
              <a:rPr lang="es-PE" altLang="es-ES" sz="1300" b="0" dirty="0">
                <a:solidFill>
                  <a:srgbClr val="002060"/>
                </a:solidFill>
                <a:latin typeface="Times New Roman" pitchFamily="18" charset="0"/>
              </a:rPr>
              <a:t> pulimento y/o estrías, surcos o acanaladuras causadas por la fricción de la carga transportada por el glaciar .</a:t>
            </a:r>
          </a:p>
        </p:txBody>
      </p:sp>
      <p:grpSp>
        <p:nvGrpSpPr>
          <p:cNvPr id="8200" name="33 Grupo"/>
          <p:cNvGrpSpPr>
            <a:grpSpLocks/>
          </p:cNvGrpSpPr>
          <p:nvPr/>
        </p:nvGrpSpPr>
        <p:grpSpPr bwMode="auto">
          <a:xfrm>
            <a:off x="4211638" y="1059657"/>
            <a:ext cx="4902200" cy="2008585"/>
            <a:chOff x="4211960" y="1472280"/>
            <a:chExt cx="4902042" cy="2677697"/>
          </a:xfrm>
        </p:grpSpPr>
        <p:pic>
          <p:nvPicPr>
            <p:cNvPr id="8205" name="4 Image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320" y="1476177"/>
              <a:ext cx="1656184" cy="1592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6" name="31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960" y="1472280"/>
              <a:ext cx="3240360" cy="2677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7" name="32 Imagen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320" y="3113176"/>
              <a:ext cx="1661682" cy="819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201" name="Picture 10" descr="F 43 Bloque con estrías quebrada al E de Cospunj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9" y="3044429"/>
            <a:ext cx="1944687" cy="109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03" name="40 Conector recto"/>
          <p:cNvCxnSpPr>
            <a:cxnSpLocks noChangeShapeType="1"/>
          </p:cNvCxnSpPr>
          <p:nvPr/>
        </p:nvCxnSpPr>
        <p:spPr bwMode="auto">
          <a:xfrm>
            <a:off x="4160838" y="577453"/>
            <a:ext cx="0" cy="458628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4" name="42 Conector recto"/>
          <p:cNvCxnSpPr>
            <a:cxnSpLocks noChangeShapeType="1"/>
          </p:cNvCxnSpPr>
          <p:nvPr/>
        </p:nvCxnSpPr>
        <p:spPr bwMode="auto">
          <a:xfrm flipH="1" flipV="1">
            <a:off x="-4763" y="565547"/>
            <a:ext cx="9185276" cy="8334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209" name="Picture 17" descr="HIPÓTESIS ELAc - ELAg FORO AQ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573882"/>
            <a:ext cx="4164013" cy="456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1" y="-20241"/>
            <a:ext cx="9180513" cy="35394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700" u="sng" dirty="0">
                <a:latin typeface="Times New Roman" pitchFamily="18" charset="0"/>
              </a:rPr>
              <a:t>EL REGISTRO GLACIAL DEL CAMBIO CLIMÁTICO</a:t>
            </a:r>
            <a:r>
              <a:rPr lang="es-ES" altLang="es-ES" sz="1700" dirty="0">
                <a:latin typeface="Times New Roman" pitchFamily="18" charset="0"/>
              </a:rPr>
              <a:t>: ¿cómo se comporta un glaciar?</a:t>
            </a:r>
          </a:p>
        </p:txBody>
      </p:sp>
    </p:spTree>
    <p:extLst>
      <p:ext uri="{BB962C8B-B14F-4D97-AF65-F5344CB8AC3E}">
        <p14:creationId xmlns:p14="http://schemas.microsoft.com/office/powerpoint/2010/main" val="65714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913210"/>
            <a:ext cx="3306762" cy="2020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1" y="-20241"/>
            <a:ext cx="9180513" cy="35394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700" u="sng" dirty="0">
                <a:latin typeface="Times New Roman" pitchFamily="18" charset="0"/>
              </a:rPr>
              <a:t>EL REGISTRO GLACIAL DEL CAMBIO CLIMÁTICO</a:t>
            </a:r>
            <a:r>
              <a:rPr lang="es-ES" altLang="es-ES" sz="1700" dirty="0">
                <a:latin typeface="Times New Roman" pitchFamily="18" charset="0"/>
              </a:rPr>
              <a:t>: estrategia de la investigación</a:t>
            </a:r>
          </a:p>
        </p:txBody>
      </p:sp>
      <p:cxnSp>
        <p:nvCxnSpPr>
          <p:cNvPr id="9221" name="17 Conector recto"/>
          <p:cNvCxnSpPr>
            <a:cxnSpLocks noChangeShapeType="1"/>
          </p:cNvCxnSpPr>
          <p:nvPr/>
        </p:nvCxnSpPr>
        <p:spPr bwMode="auto">
          <a:xfrm>
            <a:off x="3563938" y="827485"/>
            <a:ext cx="0" cy="2159794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22" name="18 Conector recto"/>
          <p:cNvCxnSpPr>
            <a:cxnSpLocks noChangeShapeType="1"/>
          </p:cNvCxnSpPr>
          <p:nvPr/>
        </p:nvCxnSpPr>
        <p:spPr bwMode="auto">
          <a:xfrm flipH="1" flipV="1">
            <a:off x="-4763" y="819150"/>
            <a:ext cx="9185276" cy="8335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223" name="Text Box 11"/>
          <p:cNvSpPr txBox="1">
            <a:spLocks noChangeArrowheads="1"/>
          </p:cNvSpPr>
          <p:nvPr/>
        </p:nvSpPr>
        <p:spPr bwMode="auto">
          <a:xfrm>
            <a:off x="539750" y="639158"/>
            <a:ext cx="2592388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600">
                <a:solidFill>
                  <a:schemeClr val="accent2"/>
                </a:solidFill>
                <a:latin typeface="Times New Roman" pitchFamily="18" charset="0"/>
              </a:rPr>
              <a:t>GLACIARES ACTUALES</a:t>
            </a:r>
            <a:endParaRPr lang="es-ES" altLang="es-ES" sz="16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24" name="Text Box 11"/>
          <p:cNvSpPr txBox="1">
            <a:spLocks noChangeArrowheads="1"/>
          </p:cNvSpPr>
          <p:nvPr/>
        </p:nvSpPr>
        <p:spPr bwMode="auto">
          <a:xfrm>
            <a:off x="4067176" y="639158"/>
            <a:ext cx="4860925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1600">
                <a:solidFill>
                  <a:schemeClr val="accent2"/>
                </a:solidFill>
                <a:latin typeface="Times New Roman" pitchFamily="18" charset="0"/>
              </a:rPr>
              <a:t>GLACIARES DEL PASADO (PALEOGLACIARES)</a:t>
            </a:r>
            <a:endParaRPr lang="es-ES" altLang="es-ES" sz="16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cxnSp>
        <p:nvCxnSpPr>
          <p:cNvPr id="9228" name="15 Conector recto"/>
          <p:cNvCxnSpPr>
            <a:cxnSpLocks noChangeShapeType="1"/>
          </p:cNvCxnSpPr>
          <p:nvPr/>
        </p:nvCxnSpPr>
        <p:spPr bwMode="auto">
          <a:xfrm flipH="1">
            <a:off x="0" y="2987279"/>
            <a:ext cx="9144000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232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1" y="3300412"/>
            <a:ext cx="3313113" cy="186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7" name="Picture 21" descr="Fig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343275"/>
            <a:ext cx="5724525" cy="182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240" name="Group 24"/>
          <p:cNvGrpSpPr>
            <a:grpSpLocks/>
          </p:cNvGrpSpPr>
          <p:nvPr/>
        </p:nvGrpSpPr>
        <p:grpSpPr bwMode="auto">
          <a:xfrm>
            <a:off x="34926" y="3043228"/>
            <a:ext cx="9109075" cy="309562"/>
            <a:chOff x="22" y="2461"/>
            <a:chExt cx="5738" cy="260"/>
          </a:xfrm>
        </p:grpSpPr>
        <p:sp>
          <p:nvSpPr>
            <p:cNvPr id="27" name="Text Box 11"/>
            <p:cNvSpPr txBox="1">
              <a:spLocks noChangeArrowheads="1"/>
            </p:cNvSpPr>
            <p:nvPr/>
          </p:nvSpPr>
          <p:spPr bwMode="auto">
            <a:xfrm>
              <a:off x="22" y="2471"/>
              <a:ext cx="1724" cy="24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anchor="ctr">
              <a:spAutoFit/>
            </a:bodyPr>
            <a:lstStyle>
              <a:lvl1pPr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es-ES" altLang="es-ES" sz="1300" dirty="0">
                  <a:latin typeface="Times New Roman" pitchFamily="18" charset="0"/>
                </a:rPr>
                <a:t>2) </a:t>
              </a:r>
              <a:r>
                <a:rPr lang="es-ES" altLang="es-ES" sz="1300" u="sng" dirty="0">
                  <a:latin typeface="Times New Roman" pitchFamily="18" charset="0"/>
                </a:rPr>
                <a:t>Dataciones fases glaciares</a:t>
              </a:r>
              <a:r>
                <a:rPr lang="es-ES" altLang="es-ES" sz="1300" dirty="0">
                  <a:latin typeface="Times New Roman" pitchFamily="18" charset="0"/>
                </a:rPr>
                <a:t>:</a:t>
              </a:r>
            </a:p>
          </p:txBody>
        </p:sp>
        <p:sp>
          <p:nvSpPr>
            <p:cNvPr id="2" name="Text Box 11"/>
            <p:cNvSpPr txBox="1">
              <a:spLocks noChangeArrowheads="1"/>
            </p:cNvSpPr>
            <p:nvPr/>
          </p:nvSpPr>
          <p:spPr bwMode="auto">
            <a:xfrm>
              <a:off x="1746" y="2475"/>
              <a:ext cx="1950" cy="24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anchor="ctr">
              <a:spAutoFit/>
            </a:bodyPr>
            <a:lstStyle>
              <a:lvl1pPr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es-ES" altLang="es-ES" sz="1300" dirty="0">
                  <a:solidFill>
                    <a:schemeClr val="accent2"/>
                  </a:solidFill>
                  <a:latin typeface="Times New Roman" pitchFamily="18" charset="0"/>
                </a:rPr>
                <a:t>AVANCE (bloques </a:t>
              </a:r>
              <a:r>
                <a:rPr lang="es-ES" altLang="es-ES" sz="1300" dirty="0" err="1">
                  <a:solidFill>
                    <a:schemeClr val="accent2"/>
                  </a:solidFill>
                  <a:latin typeface="Times New Roman" pitchFamily="18" charset="0"/>
                </a:rPr>
                <a:t>morrénicos</a:t>
              </a:r>
              <a:r>
                <a:rPr lang="es-ES" altLang="es-ES" sz="1300" dirty="0">
                  <a:solidFill>
                    <a:schemeClr val="accent2"/>
                  </a:solidFill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3" name="Text Box 11"/>
            <p:cNvSpPr txBox="1">
              <a:spLocks noChangeArrowheads="1"/>
            </p:cNvSpPr>
            <p:nvPr/>
          </p:nvSpPr>
          <p:spPr bwMode="auto">
            <a:xfrm>
              <a:off x="3651" y="2461"/>
              <a:ext cx="2109" cy="24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anchor="ctr">
              <a:spAutoFit/>
            </a:bodyPr>
            <a:lstStyle>
              <a:lvl1pPr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es-ES" altLang="es-ES" sz="1300" dirty="0">
                  <a:solidFill>
                    <a:schemeClr val="accent2"/>
                  </a:solidFill>
                  <a:latin typeface="Times New Roman" pitchFamily="18" charset="0"/>
                </a:rPr>
                <a:t>RETROCESO (lechos rocosos </a:t>
              </a:r>
              <a:r>
                <a:rPr lang="es-ES" altLang="es-ES" sz="1300" dirty="0" err="1">
                  <a:solidFill>
                    <a:schemeClr val="accent2"/>
                  </a:solidFill>
                  <a:latin typeface="Times New Roman" pitchFamily="18" charset="0"/>
                </a:rPr>
                <a:t>glaciados</a:t>
              </a:r>
              <a:r>
                <a:rPr lang="es-ES" altLang="es-ES" sz="1300" dirty="0">
                  <a:solidFill>
                    <a:schemeClr val="accent2"/>
                  </a:solidFill>
                  <a:latin typeface="Times New Roman" pitchFamily="18" charset="0"/>
                </a:rPr>
                <a:t>)</a:t>
              </a:r>
            </a:p>
          </p:txBody>
        </p:sp>
      </p:grpSp>
      <p:pic>
        <p:nvPicPr>
          <p:cNvPr id="18" name="17 Imagen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72" b="25701"/>
          <a:stretch/>
        </p:blipFill>
        <p:spPr>
          <a:xfrm>
            <a:off x="5508104" y="827485"/>
            <a:ext cx="3607195" cy="2111718"/>
          </a:xfrm>
          <a:prstGeom prst="rect">
            <a:avLst/>
          </a:prstGeom>
        </p:spPr>
      </p:pic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34926" y="279107"/>
            <a:ext cx="910907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" altLang="es-ES" sz="1300" dirty="0">
                <a:latin typeface="Times New Roman" pitchFamily="18" charset="0"/>
              </a:rPr>
              <a:t>1) </a:t>
            </a:r>
            <a:r>
              <a:rPr lang="es-ES" altLang="es-ES" sz="1300" u="sng" dirty="0">
                <a:latin typeface="Times New Roman" pitchFamily="18" charset="0"/>
              </a:rPr>
              <a:t>Mapa geomorfológico</a:t>
            </a:r>
            <a:r>
              <a:rPr lang="es-ES" altLang="es-ES" sz="1300" dirty="0">
                <a:latin typeface="Times New Roman" pitchFamily="18" charset="0"/>
              </a:rPr>
              <a:t>: </a:t>
            </a:r>
            <a:r>
              <a:rPr lang="es-ES" altLang="es-ES" sz="1300" b="0" dirty="0">
                <a:latin typeface="Times New Roman" pitchFamily="18" charset="0"/>
              </a:rPr>
              <a:t>delimitación de glaciares actuales (fotografías aéreas y/o imágenes de satélite) y glaciares del pasado (morrenas depositadas por los avances de las masas de hielo).</a:t>
            </a:r>
          </a:p>
        </p:txBody>
      </p:sp>
    </p:spTree>
    <p:extLst>
      <p:ext uri="{BB962C8B-B14F-4D97-AF65-F5344CB8AC3E}">
        <p14:creationId xmlns:p14="http://schemas.microsoft.com/office/powerpoint/2010/main" val="14897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3"/>
          <p:cNvSpPr txBox="1">
            <a:spLocks noChangeArrowheads="1"/>
          </p:cNvSpPr>
          <p:nvPr/>
        </p:nvSpPr>
        <p:spPr bwMode="auto">
          <a:xfrm>
            <a:off x="107951" y="303610"/>
            <a:ext cx="3311525" cy="3062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es-AR" altLang="es-ES" sz="13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1) </a:t>
            </a:r>
            <a:r>
              <a:rPr lang="es-AR" altLang="es-ES" sz="1300" u="sng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Dataciones glaciales</a:t>
            </a:r>
          </a:p>
          <a:p>
            <a:pPr eaLnBrk="1" hangingPunct="1">
              <a:spcBef>
                <a:spcPts val="6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Coropuna</a:t>
            </a:r>
          </a:p>
          <a:p>
            <a:pPr eaLnBrk="1" hangingPunct="1">
              <a:spcBef>
                <a:spcPts val="6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Otras montañas</a:t>
            </a:r>
          </a:p>
          <a:p>
            <a:pPr eaLnBrk="1" hangingPunct="1">
              <a:spcBef>
                <a:spcPts val="600"/>
              </a:spcBef>
            </a:pPr>
            <a:r>
              <a:rPr lang="es-AR" altLang="es-ES" sz="13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2) </a:t>
            </a:r>
            <a:r>
              <a:rPr lang="es-AR" altLang="es-ES" sz="1300" u="sng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Paleotemperatura</a:t>
            </a:r>
            <a:endParaRPr lang="es-AR" altLang="es-ES" sz="1300" u="sng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eaLnBrk="1" hangingPunct="1">
              <a:spcBef>
                <a:spcPts val="6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SST Hemisferio Norte</a:t>
            </a:r>
          </a:p>
          <a:p>
            <a:pPr eaLnBrk="1" hangingPunct="1">
              <a:spcBef>
                <a:spcPts val="6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SST Hemisferio Sur</a:t>
            </a:r>
          </a:p>
          <a:p>
            <a:pPr eaLnBrk="1" hangingPunct="1">
              <a:spcBef>
                <a:spcPts val="6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Mínimo RSL (LGM)</a:t>
            </a:r>
          </a:p>
          <a:p>
            <a:pPr eaLnBrk="1" hangingPunct="1">
              <a:spcBef>
                <a:spcPts val="6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Eventos fríos (YD, H1-4 y ACR)</a:t>
            </a:r>
          </a:p>
          <a:p>
            <a:pPr eaLnBrk="1" hangingPunct="1">
              <a:spcBef>
                <a:spcPts val="600"/>
              </a:spcBef>
            </a:pPr>
            <a:r>
              <a:rPr lang="es-AR" altLang="es-ES" sz="13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3) </a:t>
            </a:r>
            <a:r>
              <a:rPr lang="es-AR" altLang="es-ES" sz="1300" u="sng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Paleohumedad</a:t>
            </a:r>
            <a:endParaRPr lang="es-AR" altLang="es-ES" sz="1300" u="sng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eaLnBrk="1" hangingPunct="1">
              <a:spcBef>
                <a:spcPts val="6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</a:t>
            </a:r>
            <a:r>
              <a:rPr lang="es-AR" altLang="es-ES" sz="1300" b="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Paleolagos</a:t>
            </a: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altiplano</a:t>
            </a:r>
          </a:p>
          <a:p>
            <a:pPr eaLnBrk="1" hangingPunct="1">
              <a:spcBef>
                <a:spcPts val="6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Plancton agua dulce</a:t>
            </a:r>
            <a:endParaRPr lang="es-ES" altLang="es-ES" sz="1300" b="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1" y="-20241"/>
            <a:ext cx="9180513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u="sng" dirty="0">
                <a:latin typeface="Times New Roman" pitchFamily="18" charset="0"/>
              </a:rPr>
              <a:t>COMPARACIÓN CON OTROS DATOS PALEOCLIMÁTICOS</a:t>
            </a:r>
            <a:r>
              <a:rPr lang="es-ES" altLang="es-ES" dirty="0">
                <a:latin typeface="Times New Roman" pitchFamily="18" charset="0"/>
              </a:rPr>
              <a:t>: descripción</a:t>
            </a:r>
          </a:p>
        </p:txBody>
      </p:sp>
      <p:grpSp>
        <p:nvGrpSpPr>
          <p:cNvPr id="10252" name="Group 12"/>
          <p:cNvGrpSpPr>
            <a:grpSpLocks/>
          </p:cNvGrpSpPr>
          <p:nvPr/>
        </p:nvGrpSpPr>
        <p:grpSpPr bwMode="auto">
          <a:xfrm>
            <a:off x="3620993" y="368150"/>
            <a:ext cx="5055463" cy="4816079"/>
            <a:chOff x="2064" y="215"/>
            <a:chExt cx="3783" cy="4045"/>
          </a:xfrm>
        </p:grpSpPr>
        <p:pic>
          <p:nvPicPr>
            <p:cNvPr id="10253" name="1 Imagen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4" y="215"/>
              <a:ext cx="3674" cy="3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4" name="Text Box 3"/>
            <p:cNvSpPr txBox="1">
              <a:spLocks noChangeArrowheads="1"/>
            </p:cNvSpPr>
            <p:nvPr/>
          </p:nvSpPr>
          <p:spPr bwMode="auto">
            <a:xfrm>
              <a:off x="2495" y="4001"/>
              <a:ext cx="3352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42900" indent="-3429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es-AR" altLang="es-ES" sz="1400" b="0" dirty="0">
                  <a:latin typeface="Times New Roman" pitchFamily="18" charset="0"/>
                  <a:ea typeface="Tahoma" pitchFamily="34" charset="0"/>
                  <a:cs typeface="Times New Roman" pitchFamily="18" charset="0"/>
                </a:rPr>
                <a:t>Miles de años antes del presente: 1 </a:t>
              </a:r>
              <a:r>
                <a:rPr lang="es-AR" altLang="es-ES" sz="1400" b="0" dirty="0" err="1">
                  <a:latin typeface="Times New Roman" pitchFamily="18" charset="0"/>
                  <a:ea typeface="Tahoma" pitchFamily="34" charset="0"/>
                  <a:cs typeface="Times New Roman" pitchFamily="18" charset="0"/>
                </a:rPr>
                <a:t>ka</a:t>
              </a:r>
              <a:r>
                <a:rPr lang="es-AR" altLang="es-ES" sz="1400" b="0" dirty="0">
                  <a:latin typeface="Times New Roman" pitchFamily="18" charset="0"/>
                  <a:ea typeface="Tahoma" pitchFamily="34" charset="0"/>
                  <a:cs typeface="Times New Roman" pitchFamily="18" charset="0"/>
                </a:rPr>
                <a:t> = 1000 años</a:t>
              </a:r>
              <a:endParaRPr lang="es-ES" altLang="es-ES" sz="1400" b="0" dirty="0">
                <a:latin typeface="Times New Roman" pitchFamily="18" charset="0"/>
                <a:ea typeface="Tahoma" pitchFamily="34" charset="0"/>
                <a:cs typeface="Times New Roman" pitchFamily="18" charset="0"/>
              </a:endParaRPr>
            </a:p>
          </p:txBody>
        </p:sp>
        <p:sp>
          <p:nvSpPr>
            <p:cNvPr id="10255" name="29 Flecha derecha"/>
            <p:cNvSpPr>
              <a:spLocks noChangeArrowheads="1"/>
            </p:cNvSpPr>
            <p:nvPr/>
          </p:nvSpPr>
          <p:spPr bwMode="auto">
            <a:xfrm rot="16200000">
              <a:off x="4172" y="3570"/>
              <a:ext cx="273" cy="59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eaVert"/>
            <a:lstStyle>
              <a:lvl1pPr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/>
              <a:endParaRPr lang="es-PE" altLang="es-ES" b="0"/>
            </a:p>
          </p:txBody>
        </p:sp>
      </p:grpSp>
      <p:pic>
        <p:nvPicPr>
          <p:cNvPr id="9" name="Picture 9" descr="Figura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60" y="3435846"/>
            <a:ext cx="2393156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67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1" y="-20241"/>
            <a:ext cx="9180513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u="sng" dirty="0">
                <a:latin typeface="Times New Roman" pitchFamily="18" charset="0"/>
              </a:rPr>
              <a:t>COMPARACIÓN CON OTROS DATOS PALEOCLIMÁTICOS</a:t>
            </a:r>
            <a:r>
              <a:rPr lang="es-ES" altLang="es-ES" dirty="0">
                <a:latin typeface="Times New Roman" pitchFamily="18" charset="0"/>
              </a:rPr>
              <a:t>: interpretación</a:t>
            </a:r>
          </a:p>
        </p:txBody>
      </p:sp>
      <p:sp>
        <p:nvSpPr>
          <p:cNvPr id="32775" name="Text Box 3"/>
          <p:cNvSpPr txBox="1">
            <a:spLocks noChangeArrowheads="1"/>
          </p:cNvSpPr>
          <p:nvPr/>
        </p:nvSpPr>
        <p:spPr bwMode="auto">
          <a:xfrm>
            <a:off x="34926" y="303610"/>
            <a:ext cx="3313113" cy="2140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 marL="342900" indent="-3429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1) Coincidencia del máximo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enfriamiento con el mínimo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nivel relativo del </a:t>
            </a:r>
            <a:r>
              <a:rPr lang="es-AR" altLang="es-ES" sz="13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mar</a:t>
            </a:r>
            <a:endParaRPr lang="es-AR" altLang="es-ES" sz="1300" b="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2) Las temperaturas de ambos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hemisferios evolucionan de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diferente manera (calentamiento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diferencial después del LGM</a:t>
            </a:r>
            <a:r>
              <a:rPr lang="es-AR" altLang="es-ES" sz="1300" b="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).</a:t>
            </a:r>
            <a:endParaRPr lang="es-AR" altLang="es-ES" sz="1300" b="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3) </a:t>
            </a:r>
            <a:r>
              <a:rPr lang="es-AR" altLang="es-ES" sz="1300" b="0" u="sng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Correlación entre</a:t>
            </a: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: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Dataciones glaciales y 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presencia de </a:t>
            </a:r>
            <a:r>
              <a:rPr lang="es-AR" altLang="es-ES" sz="1300" b="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paleolagos</a:t>
            </a:r>
            <a:endParaRPr lang="es-AR" altLang="es-ES" sz="1300" b="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en el altiplano boliviano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Fases húmedas Andes Centrales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y fases frías Hemisferio Norte.</a:t>
            </a:r>
            <a:endParaRPr lang="es-ES" altLang="es-ES" sz="1300" b="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32780" name="Text Box 3"/>
          <p:cNvSpPr txBox="1">
            <a:spLocks noChangeArrowheads="1"/>
          </p:cNvSpPr>
          <p:nvPr/>
        </p:nvSpPr>
        <p:spPr bwMode="auto">
          <a:xfrm>
            <a:off x="34926" y="4299942"/>
            <a:ext cx="331311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 marL="342900" indent="-3429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Relación entre la humedad de los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Andes Centrales y el enfriamiento</a:t>
            </a:r>
          </a:p>
          <a:p>
            <a:pPr algn="just" eaLnBrk="1" hangingPunct="1">
              <a:spcBef>
                <a:spcPct val="50000"/>
              </a:spcBef>
            </a:pPr>
            <a:r>
              <a:rPr lang="es-AR" altLang="es-ES" sz="1300" b="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del Hemisferio Norte (ZCIT).</a:t>
            </a:r>
            <a:endParaRPr lang="es-ES" altLang="es-ES" sz="1300" b="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grpSp>
        <p:nvGrpSpPr>
          <p:cNvPr id="10" name="Group 12"/>
          <p:cNvGrpSpPr>
            <a:grpSpLocks/>
          </p:cNvGrpSpPr>
          <p:nvPr/>
        </p:nvGrpSpPr>
        <p:grpSpPr bwMode="auto">
          <a:xfrm>
            <a:off x="3620993" y="368150"/>
            <a:ext cx="5055463" cy="4816079"/>
            <a:chOff x="2064" y="215"/>
            <a:chExt cx="3783" cy="4045"/>
          </a:xfrm>
        </p:grpSpPr>
        <p:pic>
          <p:nvPicPr>
            <p:cNvPr id="11" name="1 Imagen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4" y="215"/>
              <a:ext cx="3674" cy="3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3"/>
            <p:cNvSpPr txBox="1">
              <a:spLocks noChangeArrowheads="1"/>
            </p:cNvSpPr>
            <p:nvPr/>
          </p:nvSpPr>
          <p:spPr bwMode="auto">
            <a:xfrm>
              <a:off x="2495" y="4001"/>
              <a:ext cx="3352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42900" indent="-3429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es-AR" altLang="es-ES" sz="1400" b="0" dirty="0">
                  <a:latin typeface="Times New Roman" pitchFamily="18" charset="0"/>
                  <a:ea typeface="Tahoma" pitchFamily="34" charset="0"/>
                  <a:cs typeface="Times New Roman" pitchFamily="18" charset="0"/>
                </a:rPr>
                <a:t>Miles de años antes del presente: 1 </a:t>
              </a:r>
              <a:r>
                <a:rPr lang="es-AR" altLang="es-ES" sz="1400" b="0" dirty="0" err="1">
                  <a:latin typeface="Times New Roman" pitchFamily="18" charset="0"/>
                  <a:ea typeface="Tahoma" pitchFamily="34" charset="0"/>
                  <a:cs typeface="Times New Roman" pitchFamily="18" charset="0"/>
                </a:rPr>
                <a:t>ka</a:t>
              </a:r>
              <a:r>
                <a:rPr lang="es-AR" altLang="es-ES" sz="1400" b="0" dirty="0">
                  <a:latin typeface="Times New Roman" pitchFamily="18" charset="0"/>
                  <a:ea typeface="Tahoma" pitchFamily="34" charset="0"/>
                  <a:cs typeface="Times New Roman" pitchFamily="18" charset="0"/>
                </a:rPr>
                <a:t> = 1000 años</a:t>
              </a:r>
              <a:endParaRPr lang="es-ES" altLang="es-ES" sz="1400" b="0" dirty="0">
                <a:latin typeface="Times New Roman" pitchFamily="18" charset="0"/>
                <a:ea typeface="Tahoma" pitchFamily="34" charset="0"/>
                <a:cs typeface="Times New Roman" pitchFamily="18" charset="0"/>
              </a:endParaRPr>
            </a:p>
          </p:txBody>
        </p:sp>
        <p:sp>
          <p:nvSpPr>
            <p:cNvPr id="13" name="29 Flecha derecha"/>
            <p:cNvSpPr>
              <a:spLocks noChangeArrowheads="1"/>
            </p:cNvSpPr>
            <p:nvPr/>
          </p:nvSpPr>
          <p:spPr bwMode="auto">
            <a:xfrm rot="16200000">
              <a:off x="4172" y="3570"/>
              <a:ext cx="273" cy="59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eaVert"/>
            <a:lstStyle>
              <a:lvl1pPr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/>
              <a:endParaRPr lang="es-PE" altLang="es-ES" b="0"/>
            </a:p>
          </p:txBody>
        </p:sp>
      </p:grpSp>
      <p:sp>
        <p:nvSpPr>
          <p:cNvPr id="14" name="28 Flecha derecha"/>
          <p:cNvSpPr>
            <a:spLocks noChangeArrowheads="1"/>
          </p:cNvSpPr>
          <p:nvPr/>
        </p:nvSpPr>
        <p:spPr bwMode="auto">
          <a:xfrm rot="5400000">
            <a:off x="972121" y="3795886"/>
            <a:ext cx="215503" cy="9366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rot="10800000" vert="eaVert"/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endParaRPr lang="es-PE" altLang="es-ES" sz="1400" b="0"/>
          </a:p>
        </p:txBody>
      </p:sp>
    </p:spTree>
    <p:extLst>
      <p:ext uri="{BB962C8B-B14F-4D97-AF65-F5344CB8AC3E}">
        <p14:creationId xmlns:p14="http://schemas.microsoft.com/office/powerpoint/2010/main" val="170881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555526"/>
            <a:ext cx="3740219" cy="4299942"/>
          </a:xfrm>
          <a:prstGeom prst="rect">
            <a:avLst/>
          </a:prstGeom>
        </p:spPr>
      </p:pic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1" y="-20241"/>
            <a:ext cx="9180513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u="sng" dirty="0" smtClean="0">
                <a:latin typeface="Times New Roman" pitchFamily="18" charset="0"/>
              </a:rPr>
              <a:t>LA PEQUEÑA EDAD DEL HIELO (</a:t>
            </a:r>
            <a:r>
              <a:rPr lang="es-ES" altLang="es-ES" i="1" u="sng" dirty="0" smtClean="0">
                <a:latin typeface="Times New Roman" pitchFamily="18" charset="0"/>
              </a:rPr>
              <a:t>Little Ice </a:t>
            </a:r>
            <a:r>
              <a:rPr lang="es-ES" altLang="es-ES" i="1" u="sng" dirty="0" err="1" smtClean="0">
                <a:latin typeface="Times New Roman" pitchFamily="18" charset="0"/>
              </a:rPr>
              <a:t>Age</a:t>
            </a:r>
            <a:r>
              <a:rPr lang="es-ES" altLang="es-ES" i="1" u="sng" dirty="0" smtClean="0">
                <a:latin typeface="Times New Roman" pitchFamily="18" charset="0"/>
              </a:rPr>
              <a:t>-LIA</a:t>
            </a:r>
            <a:r>
              <a:rPr lang="es-ES" altLang="es-ES" u="sng" dirty="0" smtClean="0">
                <a:latin typeface="Times New Roman" pitchFamily="18" charset="0"/>
              </a:rPr>
              <a:t>)</a:t>
            </a:r>
            <a:endParaRPr lang="es-ES" altLang="es-ES" dirty="0">
              <a:latin typeface="Times New Roman" pitchFamily="18" charset="0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49091"/>
            <a:ext cx="2066305" cy="1502579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61" y="1851670"/>
            <a:ext cx="1978183" cy="150423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61" y="3381991"/>
            <a:ext cx="1978184" cy="1625534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3219822"/>
            <a:ext cx="3008819" cy="1584176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55526"/>
            <a:ext cx="3008818" cy="242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4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1" y="-20241"/>
            <a:ext cx="9180513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u="sng" dirty="0" smtClean="0">
                <a:latin typeface="Times New Roman" pitchFamily="18" charset="0"/>
              </a:rPr>
              <a:t>ANÁLISIS DE LA EVOLUCIÓN DEL CLIMA EN ESCALAS DE TIEMPO ACTUALES</a:t>
            </a:r>
            <a:endParaRPr lang="es-ES" altLang="es-ES" dirty="0">
              <a:latin typeface="Times New Roman" pitchFamily="18" charset="0"/>
            </a:endParaRP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934" y="555526"/>
            <a:ext cx="7089482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13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1" y="-20241"/>
            <a:ext cx="9180513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u="sng" dirty="0" smtClean="0">
                <a:latin typeface="Times New Roman" pitchFamily="18" charset="0"/>
              </a:rPr>
              <a:t>PRONÓSTICOS DE FUTURO</a:t>
            </a:r>
            <a:endParaRPr lang="es-ES" altLang="es-ES" dirty="0">
              <a:latin typeface="Times New Roman" pitchFamily="18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483517"/>
            <a:ext cx="4314069" cy="457093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248" y="483517"/>
            <a:ext cx="3569208" cy="2431711"/>
          </a:xfrm>
          <a:prstGeom prst="rect">
            <a:avLst/>
          </a:prstGeom>
        </p:spPr>
      </p:pic>
      <p:pic>
        <p:nvPicPr>
          <p:cNvPr id="7" name="Picture 8" descr="C3 Glaciar QR en estado terminal (agosto 2010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931790"/>
            <a:ext cx="2808312" cy="213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51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F 61 Campaña monitoreo Coropuna 11-2007 campamento en altura (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06" y="-20538"/>
            <a:ext cx="6895570" cy="517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123478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0"/>
              </a:spcBef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ts val="200"/>
              </a:spcBef>
            </a:pPr>
            <a:r>
              <a:rPr lang="es-ES" sz="3600" dirty="0" smtClean="0">
                <a:latin typeface="Times New Roman" pitchFamily="18" charset="0"/>
              </a:rPr>
              <a:t>¡¡¡GRACIAS!!!</a:t>
            </a:r>
            <a:endParaRPr lang="es-ES" sz="36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54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2731</TotalTime>
  <Words>2030</Words>
  <Application>Microsoft Office PowerPoint</Application>
  <PresentationFormat>Presentación en pantalla (16:9)</PresentationFormat>
  <Paragraphs>302</Paragraphs>
  <Slides>29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Enrique Isarra Puente de la Vega</dc:creator>
  <cp:lastModifiedBy>Jose</cp:lastModifiedBy>
  <cp:revision>137</cp:revision>
  <dcterms:created xsi:type="dcterms:W3CDTF">2014-03-12T16:36:14Z</dcterms:created>
  <dcterms:modified xsi:type="dcterms:W3CDTF">2014-08-23T07:38:48Z</dcterms:modified>
</cp:coreProperties>
</file>