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64" r:id="rId2"/>
    <p:sldId id="308" r:id="rId3"/>
    <p:sldId id="312" r:id="rId4"/>
    <p:sldId id="331" r:id="rId5"/>
    <p:sldId id="288" r:id="rId6"/>
    <p:sldId id="276" r:id="rId7"/>
    <p:sldId id="339" r:id="rId8"/>
    <p:sldId id="278" r:id="rId9"/>
    <p:sldId id="332" r:id="rId10"/>
    <p:sldId id="343" r:id="rId11"/>
    <p:sldId id="310" r:id="rId12"/>
    <p:sldId id="291" r:id="rId13"/>
    <p:sldId id="315" r:id="rId14"/>
    <p:sldId id="292" r:id="rId15"/>
    <p:sldId id="317" r:id="rId16"/>
    <p:sldId id="297" r:id="rId17"/>
    <p:sldId id="295" r:id="rId18"/>
    <p:sldId id="342" r:id="rId19"/>
    <p:sldId id="320" r:id="rId20"/>
    <p:sldId id="326" r:id="rId21"/>
    <p:sldId id="327" r:id="rId22"/>
    <p:sldId id="328" r:id="rId23"/>
    <p:sldId id="329" r:id="rId24"/>
    <p:sldId id="330" r:id="rId25"/>
    <p:sldId id="306" r:id="rId26"/>
    <p:sldId id="322" r:id="rId27"/>
    <p:sldId id="324" r:id="rId28"/>
    <p:sldId id="325" r:id="rId29"/>
    <p:sldId id="323" r:id="rId30"/>
    <p:sldId id="340" r:id="rId31"/>
    <p:sldId id="338" r:id="rId32"/>
    <p:sldId id="285" r:id="rId33"/>
  </p:sldIdLst>
  <p:sldSz cx="9144000" cy="5143500" type="screen16x9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297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0" autoAdjust="0"/>
    <p:restoredTop sz="94660"/>
  </p:normalViewPr>
  <p:slideViewPr>
    <p:cSldViewPr>
      <p:cViewPr varScale="1">
        <p:scale>
          <a:sx n="107" d="100"/>
          <a:sy n="107" d="100"/>
        </p:scale>
        <p:origin x="408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9A1C10-AF07-4C67-A98E-984FC924DA88}" type="datetimeFigureOut">
              <a:rPr lang="es-PE" smtClean="0"/>
              <a:t>05/12/2014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72C2E-1A7D-48E3-A32F-0FEE6D6466F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03389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Times New Roman" pitchFamily="18" charset="0"/>
              </a:rPr>
              <a:t>Ha</a:t>
            </a:r>
            <a:r>
              <a:rPr lang="es-AR" sz="1200" b="0" dirty="0" smtClean="0">
                <a:latin typeface="Times New Roman" pitchFamily="18" charset="0"/>
              </a:rPr>
              <a:t>ce </a:t>
            </a:r>
            <a:r>
              <a:rPr lang="es-AR" sz="1200" b="0" dirty="0" smtClean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es-AR" sz="1200" b="0" dirty="0" smtClean="0">
                <a:latin typeface="Times New Roman" pitchFamily="18" charset="0"/>
              </a:rPr>
              <a:t>650-700 </a:t>
            </a:r>
            <a:r>
              <a:rPr lang="es-AR" sz="1200" b="0" dirty="0" err="1" smtClean="0">
                <a:latin typeface="Times New Roman" pitchFamily="18" charset="0"/>
              </a:rPr>
              <a:t>Ma</a:t>
            </a:r>
            <a:r>
              <a:rPr lang="es-AR" sz="1200" b="0" dirty="0" smtClean="0">
                <a:latin typeface="Times New Roman" pitchFamily="18" charset="0"/>
              </a:rPr>
              <a:t> la formación de un súper continente en el polo Sur de la Tierra interrumpió </a:t>
            </a:r>
            <a:r>
              <a:rPr lang="es-AR" sz="1200" dirty="0" smtClean="0">
                <a:latin typeface="Times New Roman" pitchFamily="18" charset="0"/>
              </a:rPr>
              <a:t>el intercambio de calor que realizan </a:t>
            </a:r>
            <a:r>
              <a:rPr lang="es-AR" sz="1200" b="0" dirty="0" smtClean="0">
                <a:latin typeface="Times New Roman" pitchFamily="18" charset="0"/>
              </a:rPr>
              <a:t>las corrientes oceánicas y generó un efecto denominado </a:t>
            </a:r>
            <a:r>
              <a:rPr lang="es-AR" sz="1200" b="0" i="1" dirty="0" err="1" smtClean="0">
                <a:latin typeface="Times New Roman" pitchFamily="18" charset="0"/>
              </a:rPr>
              <a:t>snowball</a:t>
            </a:r>
            <a:r>
              <a:rPr lang="es-AR" sz="1200" b="0" dirty="0" smtClean="0">
                <a:latin typeface="Times New Roman" pitchFamily="18" charset="0"/>
              </a:rPr>
              <a:t> que cubrió el planeta por una gruesa capa de hielo, generando una glaciación global. </a:t>
            </a:r>
            <a:r>
              <a:rPr lang="es-AR" sz="1200" b="1" u="sng" dirty="0" smtClean="0">
                <a:latin typeface="Times New Roman" pitchFamily="18" charset="0"/>
              </a:rPr>
              <a:t>EJEMPLO 2</a:t>
            </a:r>
            <a:r>
              <a:rPr lang="es-AR" sz="1200" b="1" dirty="0" smtClean="0">
                <a:latin typeface="Times New Roman" pitchFamily="18" charset="0"/>
              </a:rPr>
              <a:t>: </a:t>
            </a:r>
            <a:r>
              <a:rPr lang="es-AR" sz="1200" dirty="0" smtClean="0">
                <a:latin typeface="Times New Roman" pitchFamily="18" charset="0"/>
              </a:rPr>
              <a:t>h</a:t>
            </a:r>
            <a:r>
              <a:rPr lang="es-AR" sz="1200" b="0" dirty="0" smtClean="0">
                <a:latin typeface="Times New Roman" pitchFamily="18" charset="0"/>
              </a:rPr>
              <a:t>ace </a:t>
            </a:r>
            <a:r>
              <a:rPr lang="es-AR" sz="1200" b="0" dirty="0" smtClean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es-AR" sz="1200" b="0" dirty="0" smtClean="0">
                <a:latin typeface="Times New Roman" pitchFamily="18" charset="0"/>
              </a:rPr>
              <a:t>20-25 </a:t>
            </a:r>
            <a:r>
              <a:rPr lang="es-AR" sz="1200" b="0" dirty="0" err="1" smtClean="0">
                <a:latin typeface="Times New Roman" pitchFamily="18" charset="0"/>
              </a:rPr>
              <a:t>Ma</a:t>
            </a:r>
            <a:r>
              <a:rPr lang="es-AR" sz="1200" b="0" dirty="0" smtClean="0">
                <a:latin typeface="Times New Roman" pitchFamily="18" charset="0"/>
              </a:rPr>
              <a:t> la separación de Suramérica y la Antártida permitió la aparición de la Corriente Circumpolar Antártica y </a:t>
            </a:r>
            <a:r>
              <a:rPr lang="es-AR" sz="1200" dirty="0" smtClean="0">
                <a:latin typeface="Times New Roman" pitchFamily="18" charset="0"/>
              </a:rPr>
              <a:t>la corriente de Humboldt, generando un clima </a:t>
            </a:r>
            <a:r>
              <a:rPr lang="es-AR" sz="1200" dirty="0" err="1" smtClean="0">
                <a:latin typeface="Times New Roman" pitchFamily="18" charset="0"/>
              </a:rPr>
              <a:t>hiperárido</a:t>
            </a:r>
            <a:r>
              <a:rPr lang="es-AR" sz="1200" dirty="0" smtClean="0">
                <a:latin typeface="Times New Roman" pitchFamily="18" charset="0"/>
              </a:rPr>
              <a:t> en la costa del norte de Chile y el sur de Perú.</a:t>
            </a:r>
            <a:endParaRPr lang="es-ES" sz="1200" b="0" dirty="0" smtClean="0">
              <a:latin typeface="Times New Roman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b="0" dirty="0" smtClean="0">
              <a:latin typeface="Times New Roman" pitchFamily="18" charset="0"/>
            </a:endParaRPr>
          </a:p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72C2E-1A7D-48E3-A32F-0FEE6D6466FA}" type="slidenum">
              <a:rPr lang="es-PE" smtClean="0"/>
              <a:t>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76156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72C2E-1A7D-48E3-A32F-0FEE6D6466FA}" type="slidenum">
              <a:rPr lang="es-PE" smtClean="0"/>
              <a:t>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55606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72C2E-1A7D-48E3-A32F-0FEE6D6466FA}" type="slidenum">
              <a:rPr lang="es-PE" smtClean="0"/>
              <a:t>32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80206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05/12/2014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44996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05/12/2014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1094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05/12/2014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03661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05/12/2014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7729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05/12/2014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36955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05/12/2014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82577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05/12/2014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112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05/12/2014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59262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05/12/2014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1669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05/12/2014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47291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05/12/2014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43413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C84E1-C2BC-4668-9FD7-751BAA868FD9}" type="datetimeFigureOut">
              <a:rPr lang="es-PE" smtClean="0"/>
              <a:t>05/12/2014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6609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2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5117881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" y="4367693"/>
            <a:ext cx="9143999" cy="796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21" name="2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1318" y="4397891"/>
            <a:ext cx="2735766" cy="726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LOGO ANA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885" y="4471027"/>
            <a:ext cx="992651" cy="58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7 Grupo"/>
          <p:cNvGrpSpPr/>
          <p:nvPr/>
        </p:nvGrpSpPr>
        <p:grpSpPr>
          <a:xfrm>
            <a:off x="5782376" y="4424380"/>
            <a:ext cx="1669427" cy="719120"/>
            <a:chOff x="3707904" y="4379360"/>
            <a:chExt cx="1747938" cy="752939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07904" y="4379360"/>
              <a:ext cx="1008112" cy="752939"/>
            </a:xfrm>
            <a:prstGeom prst="rect">
              <a:avLst/>
            </a:prstGeom>
          </p:spPr>
        </p:pic>
        <p:pic>
          <p:nvPicPr>
            <p:cNvPr id="7" name="6 Imagen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60032" y="4400647"/>
              <a:ext cx="595810" cy="682508"/>
            </a:xfrm>
            <a:prstGeom prst="rect">
              <a:avLst/>
            </a:prstGeom>
          </p:spPr>
        </p:pic>
      </p:grpSp>
      <p:sp>
        <p:nvSpPr>
          <p:cNvPr id="34" name="Text Box 8"/>
          <p:cNvSpPr txBox="1">
            <a:spLocks noChangeArrowheads="1"/>
          </p:cNvSpPr>
          <p:nvPr/>
        </p:nvSpPr>
        <p:spPr bwMode="auto">
          <a:xfrm>
            <a:off x="4572000" y="3939388"/>
            <a:ext cx="446647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100" dirty="0" smtClean="0">
                <a:solidFill>
                  <a:schemeClr val="bg1"/>
                </a:solidFill>
                <a:latin typeface="Times New Roman" pitchFamily="18" charset="0"/>
              </a:rPr>
              <a:t>Ronald </a:t>
            </a:r>
            <a:r>
              <a:rPr lang="es-ES" sz="1100" dirty="0">
                <a:solidFill>
                  <a:schemeClr val="bg1"/>
                </a:solidFill>
                <a:latin typeface="Times New Roman" pitchFamily="18" charset="0"/>
              </a:rPr>
              <a:t>Concha, José Úbeda, Pool </a:t>
            </a:r>
            <a:r>
              <a:rPr lang="es-ES" sz="1100" dirty="0" smtClean="0">
                <a:solidFill>
                  <a:schemeClr val="bg1"/>
                </a:solidFill>
                <a:latin typeface="Times New Roman" pitchFamily="18" charset="0"/>
              </a:rPr>
              <a:t>Vásquez, Pablo Masías, Walter </a:t>
            </a:r>
            <a:r>
              <a:rPr lang="es-ES" sz="1100" dirty="0" err="1" smtClean="0">
                <a:solidFill>
                  <a:schemeClr val="bg1"/>
                </a:solidFill>
                <a:latin typeface="Times New Roman" pitchFamily="18" charset="0"/>
              </a:rPr>
              <a:t>Pari</a:t>
            </a:r>
            <a:r>
              <a:rPr lang="es-ES" sz="1100" dirty="0" smtClean="0">
                <a:solidFill>
                  <a:schemeClr val="bg1"/>
                </a:solidFill>
                <a:latin typeface="Times New Roman" pitchFamily="18" charset="0"/>
              </a:rPr>
              <a:t>.</a:t>
            </a:r>
            <a:endParaRPr lang="es-ES" sz="11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149442" y="53356"/>
            <a:ext cx="80175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ts val="200"/>
              </a:spcBef>
            </a:pPr>
            <a:r>
              <a:rPr lang="es-ES" i="1" dirty="0" smtClean="0">
                <a:solidFill>
                  <a:schemeClr val="bg1"/>
                </a:solidFill>
                <a:latin typeface="Times New Roman" pitchFamily="18" charset="0"/>
              </a:rPr>
              <a:t>GEOINDICADORES DEL CAMBIO CLIMÁTICO DEDUCIDOS DE LA OBSERVACIÓN DE LA CRIÓSFERA EN LOS ANDES CENTRALES</a:t>
            </a:r>
            <a:endParaRPr lang="es-ES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4127" y="4378731"/>
            <a:ext cx="654600" cy="751959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2586327" y="612570"/>
            <a:ext cx="3780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Ronald Fernando Concha Niño de </a:t>
            </a:r>
            <a:r>
              <a:rPr lang="es-ES" sz="1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Guzmán</a:t>
            </a:r>
          </a:p>
          <a:p>
            <a:pPr algn="ctr"/>
            <a:r>
              <a:rPr lang="es-ES" sz="1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ronaldconcha1@gmail.com,  rconcha@ingemmet.gob.pe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8"/>
          <a:srcRect l="11904" t="27825" r="43432" b="20772"/>
          <a:stretch/>
        </p:blipFill>
        <p:spPr>
          <a:xfrm>
            <a:off x="7740352" y="4410413"/>
            <a:ext cx="1224135" cy="792088"/>
          </a:xfrm>
          <a:prstGeom prst="rect">
            <a:avLst/>
          </a:prstGeom>
        </p:spPr>
      </p:pic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-81392" y="3949368"/>
            <a:ext cx="3164057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100" i="1" dirty="0" smtClean="0">
                <a:solidFill>
                  <a:schemeClr val="bg1"/>
                </a:solidFill>
                <a:latin typeface="Times New Roman" pitchFamily="18" charset="0"/>
              </a:rPr>
              <a:t>Nevado </a:t>
            </a:r>
            <a:r>
              <a:rPr lang="es-ES" sz="1100" i="1" dirty="0" err="1" smtClean="0">
                <a:solidFill>
                  <a:schemeClr val="bg1"/>
                </a:solidFill>
                <a:latin typeface="Times New Roman" pitchFamily="18" charset="0"/>
              </a:rPr>
              <a:t>Cashpe</a:t>
            </a:r>
            <a:r>
              <a:rPr lang="es-ES" sz="1100" i="1" dirty="0" smtClean="0">
                <a:solidFill>
                  <a:schemeClr val="bg1"/>
                </a:solidFill>
                <a:latin typeface="Times New Roman" pitchFamily="18" charset="0"/>
              </a:rPr>
              <a:t> – Cordillera de La Corte - LIMA.</a:t>
            </a:r>
            <a:endParaRPr lang="es-ES" sz="1100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3" r="27100"/>
          <a:stretch/>
        </p:blipFill>
        <p:spPr>
          <a:xfrm>
            <a:off x="8316416" y="0"/>
            <a:ext cx="864096" cy="122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36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404584" y="157520"/>
            <a:ext cx="2084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400" b="1" u="sng" dirty="0" smtClean="0">
                <a:latin typeface="Times New Roman" pitchFamily="18" charset="0"/>
                <a:cs typeface="Times New Roman" pitchFamily="18" charset="0"/>
              </a:rPr>
              <a:t>CONTENIDO</a:t>
            </a:r>
            <a:endParaRPr lang="es-PE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21020" y="619185"/>
            <a:ext cx="85274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s-PE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INTRODUCCIÓN</a:t>
            </a:r>
          </a:p>
          <a:p>
            <a:pPr marL="800100" lvl="1" indent="-342900">
              <a:buAutoNum type="alphaLcParenR"/>
            </a:pP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Conceptos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Básicos.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AutoNum type="alphaLcParenR"/>
            </a:pP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Factores que influyen en el Cambio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Climático.</a:t>
            </a:r>
          </a:p>
          <a:p>
            <a:pPr lvl="1"/>
            <a:endParaRPr lang="es-PE" sz="16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es-PE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PROYECTO GA51: GEOMORFOLOGÍA Y CAMBIO CLIMÁTICO (INGEMMET) – CRYOPERU</a:t>
            </a:r>
          </a:p>
          <a:p>
            <a:pPr marL="800100" lvl="1" indent="-342900">
              <a:buAutoNum type="alphaLcParenR"/>
            </a:pPr>
            <a:r>
              <a:rPr lang="es-PE" sz="16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Geoindicadores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del Cambio Climático.</a:t>
            </a:r>
          </a:p>
          <a:p>
            <a:pPr marL="800100" lvl="1" indent="-342900">
              <a:buAutoNum type="alphaLcParenR"/>
            </a:pPr>
            <a:endParaRPr lang="es-PE" sz="16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arenR"/>
            </a:pPr>
            <a:r>
              <a:rPr lang="es-PE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LABORES DEL INGEMMET EN EL PROYECTO CRYOPERU.</a:t>
            </a:r>
          </a:p>
          <a:p>
            <a:pPr marL="800100" lvl="1" indent="-342900">
              <a:buAutoNum type="alphaLcParenR"/>
            </a:pP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Cálculo de la Altitud de la Línea de Equilibrio ELA, de los glaciares actuales y </a:t>
            </a:r>
          </a:p>
          <a:p>
            <a:pPr lvl="1"/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los glaciares del pasado.</a:t>
            </a:r>
          </a:p>
          <a:p>
            <a:pPr lvl="1"/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b)   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Instalación de sensores de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temperatura.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AutoNum type="alphaLcParenR" startAt="3"/>
            </a:pP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Recolección 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 muestras de bloques </a:t>
            </a:r>
            <a:r>
              <a:rPr lang="es-PE" sz="16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morrénicos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para dataciones </a:t>
            </a:r>
            <a:r>
              <a:rPr lang="es-PE" sz="16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cosmogénicas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00100" lvl="1" indent="-342900">
              <a:buAutoNum type="alphaLcParenR" startAt="3"/>
            </a:pP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Prospección geofísica en áreas de Permafrost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90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404584" y="157520"/>
            <a:ext cx="2084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400" b="1" u="sng" dirty="0" smtClean="0">
                <a:latin typeface="Times New Roman" pitchFamily="18" charset="0"/>
                <a:cs typeface="Times New Roman" pitchFamily="18" charset="0"/>
              </a:rPr>
              <a:t>CONTENIDO</a:t>
            </a:r>
            <a:endParaRPr lang="es-PE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21020" y="619185"/>
            <a:ext cx="85274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s-PE" sz="1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INTRODUCCIÓN</a:t>
            </a:r>
          </a:p>
          <a:p>
            <a:pPr marL="800100" lvl="1" indent="-342900">
              <a:buAutoNum type="alphaLcParenR"/>
            </a:pPr>
            <a:r>
              <a:rPr lang="es-PE" sz="16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Conceptos </a:t>
            </a:r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Básicos.</a:t>
            </a:r>
            <a:endParaRPr lang="es-PE" sz="16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AutoNum type="alphaLcParenR"/>
            </a:pPr>
            <a:r>
              <a:rPr lang="es-PE" sz="16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Factores que influyen en el Cambio </a:t>
            </a:r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Climático.</a:t>
            </a:r>
          </a:p>
          <a:p>
            <a:pPr lvl="1"/>
            <a:endParaRPr lang="es-PE" sz="16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es-PE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PROYECTO GA51: GEOMORFOLOGÍA Y CAMBIO CLIMÁTICO (INGEMMET) – CRYOPERU</a:t>
            </a:r>
          </a:p>
          <a:p>
            <a:pPr marL="800100" lvl="1" indent="-342900">
              <a:buAutoNum type="alphaLcParenR"/>
            </a:pPr>
            <a:r>
              <a:rPr lang="es-PE" sz="16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Geoindicadores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del Cambio Climático.</a:t>
            </a:r>
          </a:p>
          <a:p>
            <a:pPr lvl="1"/>
            <a:endParaRPr lang="es-PE" sz="16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arenR"/>
            </a:pPr>
            <a:r>
              <a:rPr lang="es-PE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LABORES DEL INGEMMET EN EL PROYECTO CRYOPERU.</a:t>
            </a:r>
          </a:p>
          <a:p>
            <a:pPr marL="800100" lvl="1" indent="-342900">
              <a:buAutoNum type="alphaLcParenR"/>
            </a:pP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Cálculo de la Altitud de la Línea de Equilibrio ELA, de los glaciares actuales y </a:t>
            </a:r>
          </a:p>
          <a:p>
            <a:pPr lvl="1"/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los glaciares del pasado.</a:t>
            </a:r>
          </a:p>
          <a:p>
            <a:pPr lvl="1"/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b)   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Instalación de sensores de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temperatura.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AutoNum type="alphaLcParenR" startAt="3"/>
            </a:pP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Recolección 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 muestras de bloques </a:t>
            </a:r>
            <a:r>
              <a:rPr lang="es-PE" sz="16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morrénicos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para dataciones </a:t>
            </a:r>
            <a:r>
              <a:rPr lang="es-PE" sz="16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cosmogénicas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00100" lvl="1" indent="-342900">
              <a:buFontTx/>
              <a:buAutoNum type="alphaLcParenR" startAt="3"/>
            </a:pP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Prospección geofísica en áreas de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Permafrost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08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19271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PE" sz="2400" b="1" i="1" dirty="0" smtClean="0">
                <a:solidFill>
                  <a:schemeClr val="bg1"/>
                </a:solidFill>
                <a:latin typeface="Times New Roman" pitchFamily="18" charset="0"/>
              </a:rPr>
              <a:t>Criósfera…                                Glaciar… 		              Morrena… 			</a:t>
            </a:r>
            <a:endParaRPr lang="es-PE" sz="2400" b="1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542"/>
            <a:ext cx="91440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eoyura.wikispaces.com/file/view/pana.jpg/87245057/840x420/p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594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07504" y="483518"/>
            <a:ext cx="9143999" cy="286232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s-ES" sz="3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FACTORES QUE INFLUYEN</a:t>
            </a:r>
          </a:p>
          <a:p>
            <a:pPr algn="ctr" eaLnBrk="1" hangingPunct="1">
              <a:defRPr/>
            </a:pPr>
            <a:r>
              <a:rPr lang="es-ES" sz="3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EN LOS</a:t>
            </a:r>
          </a:p>
          <a:p>
            <a:pPr algn="ctr" eaLnBrk="1" hangingPunct="1">
              <a:defRPr/>
            </a:pPr>
            <a:r>
              <a:rPr lang="es-ES" sz="3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CAMBIOS CLIMÁTICOS</a:t>
            </a:r>
          </a:p>
          <a:p>
            <a:pPr algn="ctr" eaLnBrk="1" hangingPunct="1">
              <a:defRPr/>
            </a:pPr>
            <a:endParaRPr lang="es-ES" sz="360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itchFamily="18" charset="0"/>
            </a:endParaRPr>
          </a:p>
          <a:p>
            <a:pPr algn="ctr" eaLnBrk="1" hangingPunct="1">
              <a:defRPr/>
            </a:pPr>
            <a:r>
              <a:rPr lang="es-ES" sz="3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(una cuestión de escalas)</a:t>
            </a:r>
          </a:p>
        </p:txBody>
      </p:sp>
    </p:spTree>
    <p:extLst>
      <p:ext uri="{BB962C8B-B14F-4D97-AF65-F5344CB8AC3E}">
        <p14:creationId xmlns:p14="http://schemas.microsoft.com/office/powerpoint/2010/main" val="55377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7" name="Text Box 2"/>
          <p:cNvSpPr txBox="1">
            <a:spLocks noChangeArrowheads="1"/>
          </p:cNvSpPr>
          <p:nvPr/>
        </p:nvSpPr>
        <p:spPr bwMode="auto">
          <a:xfrm>
            <a:off x="1948698" y="-20538"/>
            <a:ext cx="7195301" cy="3231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1500" b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FACTORES </a:t>
            </a:r>
            <a:r>
              <a:rPr lang="es-AR" sz="15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NATURALES QUE </a:t>
            </a:r>
            <a:r>
              <a:rPr lang="es-AR" sz="1500" b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INFLUYEN EN </a:t>
            </a:r>
            <a:r>
              <a:rPr lang="es-AR" sz="15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LOS CAMBIOS CLIMÁTICOS</a:t>
            </a:r>
            <a:endParaRPr lang="es-ES" sz="1500" b="1" u="sng" dirty="0">
              <a:solidFill>
                <a:schemeClr val="tx2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131840" y="312255"/>
            <a:ext cx="52565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AR" b="1" dirty="0" smtClean="0">
                <a:solidFill>
                  <a:srgbClr val="663300"/>
                </a:solidFill>
                <a:latin typeface="Times New Roman" pitchFamily="18" charset="0"/>
              </a:rPr>
              <a:t>Tectónica de placas (en escalas de millones de años)</a:t>
            </a:r>
            <a:endParaRPr lang="es-ES" b="1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pic>
        <p:nvPicPr>
          <p:cNvPr id="14" name="Picture 5" descr="F6 CGA 1_600-1 Ma Moll A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168" y="-20538"/>
            <a:ext cx="1969985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rconcha\Desktop\All_palaeotemp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698" y="1386630"/>
            <a:ext cx="714931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41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2051718" y="572269"/>
            <a:ext cx="38587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ts val="200"/>
              </a:spcBef>
            </a:pPr>
            <a:r>
              <a:rPr lang="es-PE" sz="1200" dirty="0" smtClean="0">
                <a:latin typeface="Times New Roman" pitchFamily="18" charset="0"/>
              </a:rPr>
              <a:t>Desplazan los continentes provocando variaciones en la distribución de las corrientes marinas</a:t>
            </a:r>
            <a:endParaRPr lang="es-PE" sz="1200" dirty="0">
              <a:latin typeface="Times New Roman" pitchFamily="18" charset="0"/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5874225" y="2944504"/>
            <a:ext cx="3269775" cy="2198995"/>
            <a:chOff x="4470577" y="2951061"/>
            <a:chExt cx="3269775" cy="2198995"/>
          </a:xfrm>
        </p:grpSpPr>
        <p:pic>
          <p:nvPicPr>
            <p:cNvPr id="6" name="Picture 6" descr="F3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6954" y="2951061"/>
              <a:ext cx="3243398" cy="2198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 Box 19"/>
            <p:cNvSpPr txBox="1">
              <a:spLocks noChangeArrowheads="1"/>
            </p:cNvSpPr>
            <p:nvPr/>
          </p:nvSpPr>
          <p:spPr bwMode="auto">
            <a:xfrm rot="1703259">
              <a:off x="4470577" y="4060446"/>
              <a:ext cx="1231778" cy="4699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s-ES" sz="1200" dirty="0" smtClean="0">
                  <a:solidFill>
                    <a:schemeClr val="bg1"/>
                  </a:solidFill>
                  <a:latin typeface="Times New Roman" pitchFamily="18" charset="0"/>
                </a:rPr>
                <a:t>C</a:t>
              </a:r>
              <a:r>
                <a:rPr lang="es-AR" sz="1200" dirty="0" err="1" smtClean="0">
                  <a:solidFill>
                    <a:schemeClr val="bg1"/>
                  </a:solidFill>
                  <a:latin typeface="Times New Roman" pitchFamily="18" charset="0"/>
                </a:rPr>
                <a:t>orriente</a:t>
              </a:r>
              <a:r>
                <a:rPr lang="es-AR" sz="1200" dirty="0">
                  <a:solidFill>
                    <a:schemeClr val="bg1"/>
                  </a:solidFill>
                  <a:latin typeface="Times New Roman" pitchFamily="18" charset="0"/>
                </a:rPr>
                <a:t> </a:t>
              </a:r>
              <a:r>
                <a:rPr lang="es-AR" sz="1200" dirty="0" smtClean="0">
                  <a:solidFill>
                    <a:schemeClr val="bg1"/>
                  </a:solidFill>
                  <a:latin typeface="Times New Roman" pitchFamily="18" charset="0"/>
                </a:rPr>
                <a:t>de Humboldt</a:t>
              </a:r>
              <a:endParaRPr lang="es-ES" sz="1200" b="0" dirty="0">
                <a:solidFill>
                  <a:srgbClr val="DDDDDD"/>
                </a:solidFill>
                <a:latin typeface="Times New Roman" pitchFamily="18" charset="0"/>
              </a:endParaRPr>
            </a:p>
          </p:txBody>
        </p:sp>
      </p:grpSp>
      <p:pic>
        <p:nvPicPr>
          <p:cNvPr id="8" name="4 Imagen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86"/>
          <a:stretch/>
        </p:blipFill>
        <p:spPr>
          <a:xfrm>
            <a:off x="-36512" y="2944505"/>
            <a:ext cx="2721293" cy="2198995"/>
          </a:xfrm>
          <a:prstGeom prst="rect">
            <a:avLst/>
          </a:prstGeom>
        </p:spPr>
      </p:pic>
      <p:pic>
        <p:nvPicPr>
          <p:cNvPr id="9" name="Picture 2" descr="C:\Users\rconcha\Desktop\All_palaeotemp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8" y="-1"/>
            <a:ext cx="9144978" cy="294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306.jpg (127699 bytes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016" y="2944504"/>
            <a:ext cx="3381485" cy="2198995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935071" y="4833788"/>
            <a:ext cx="10320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i="1" dirty="0" err="1" smtClean="0">
                <a:solidFill>
                  <a:schemeClr val="bg1"/>
                </a:solidFill>
              </a:rPr>
              <a:t>Barcker</a:t>
            </a:r>
            <a:r>
              <a:rPr lang="es-PE" sz="1200" i="1" dirty="0" smtClean="0">
                <a:solidFill>
                  <a:schemeClr val="bg1"/>
                </a:solidFill>
              </a:rPr>
              <a:t>, 2011</a:t>
            </a:r>
            <a:endParaRPr lang="es-PE" sz="1200" i="1" dirty="0">
              <a:solidFill>
                <a:schemeClr val="bg1"/>
              </a:solidFill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5912657" y="2939907"/>
            <a:ext cx="8915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i="1" dirty="0" smtClean="0">
                <a:solidFill>
                  <a:schemeClr val="bg1"/>
                </a:solidFill>
              </a:rPr>
              <a:t>20 – 25 </a:t>
            </a:r>
            <a:r>
              <a:rPr lang="es-PE" sz="1200" i="1" dirty="0" err="1" smtClean="0">
                <a:solidFill>
                  <a:schemeClr val="bg1"/>
                </a:solidFill>
              </a:rPr>
              <a:t>Ma</a:t>
            </a:r>
            <a:endParaRPr lang="es-PE" sz="1200" i="1" dirty="0">
              <a:solidFill>
                <a:schemeClr val="bg1"/>
              </a:solidFill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0" y="2952900"/>
            <a:ext cx="665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i="1" dirty="0" smtClean="0">
                <a:solidFill>
                  <a:schemeClr val="bg1"/>
                </a:solidFill>
              </a:rPr>
              <a:t>650 </a:t>
            </a:r>
            <a:r>
              <a:rPr lang="es-PE" sz="1200" i="1" dirty="0" err="1" smtClean="0">
                <a:solidFill>
                  <a:schemeClr val="bg1"/>
                </a:solidFill>
              </a:rPr>
              <a:t>Ma</a:t>
            </a:r>
            <a:endParaRPr lang="es-PE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68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" y="267494"/>
            <a:ext cx="730830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AR" sz="1400" b="1" dirty="0" smtClean="0">
                <a:solidFill>
                  <a:srgbClr val="663300"/>
                </a:solidFill>
                <a:latin typeface="Times New Roman" pitchFamily="18" charset="0"/>
              </a:rPr>
              <a:t>VARIACIONES ORBITALES (</a:t>
            </a:r>
            <a:r>
              <a:rPr lang="es-AR" sz="1400" b="1" i="1" dirty="0" smtClean="0">
                <a:solidFill>
                  <a:srgbClr val="FF0000"/>
                </a:solidFill>
                <a:latin typeface="Times New Roman" pitchFamily="18" charset="0"/>
              </a:rPr>
              <a:t>Cambios periódicos </a:t>
            </a:r>
            <a:r>
              <a:rPr lang="es-AR" sz="1400" b="1" dirty="0" smtClean="0">
                <a:solidFill>
                  <a:srgbClr val="663300"/>
                </a:solidFill>
                <a:latin typeface="Times New Roman" pitchFamily="18" charset="0"/>
              </a:rPr>
              <a:t>en el clima en decenas de miles de años)</a:t>
            </a:r>
            <a:endParaRPr lang="es-ES" sz="1400" b="1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971600" y="514339"/>
            <a:ext cx="5256584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PE" sz="1400" b="1" i="1" dirty="0" smtClean="0">
                <a:solidFill>
                  <a:srgbClr val="FF0000"/>
                </a:solidFill>
                <a:latin typeface="Times New Roman" pitchFamily="18" charset="0"/>
              </a:rPr>
              <a:t>Influyen en la cantidad de energía que el sol transfiere al planeta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PE" sz="1400" b="1" i="1" dirty="0" smtClean="0">
                <a:solidFill>
                  <a:srgbClr val="FF0000"/>
                </a:solidFill>
                <a:latin typeface="Times New Roman" pitchFamily="18" charset="0"/>
              </a:rPr>
              <a:t>Generan una alternancia periodos glaciares / periodos interglaciares</a:t>
            </a:r>
            <a:endParaRPr lang="es-PE" sz="1400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grpSp>
        <p:nvGrpSpPr>
          <p:cNvPr id="25" name="24 Grupo"/>
          <p:cNvGrpSpPr/>
          <p:nvPr/>
        </p:nvGrpSpPr>
        <p:grpSpPr>
          <a:xfrm>
            <a:off x="4534" y="1293140"/>
            <a:ext cx="7272807" cy="553998"/>
            <a:chOff x="35497" y="1059582"/>
            <a:chExt cx="7272807" cy="553998"/>
          </a:xfrm>
        </p:grpSpPr>
        <p:sp>
          <p:nvSpPr>
            <p:cNvPr id="12" name="Text Box 19"/>
            <p:cNvSpPr txBox="1">
              <a:spLocks noChangeArrowheads="1"/>
            </p:cNvSpPr>
            <p:nvPr/>
          </p:nvSpPr>
          <p:spPr bwMode="auto">
            <a:xfrm>
              <a:off x="35497" y="1059582"/>
              <a:ext cx="482453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es-PE" sz="1200" b="1" dirty="0" smtClean="0">
                  <a:latin typeface="Times New Roman" pitchFamily="18" charset="0"/>
                </a:rPr>
                <a:t>1) </a:t>
              </a:r>
              <a:r>
                <a:rPr lang="es-PE" sz="1200" b="1" u="sng" dirty="0" smtClean="0">
                  <a:latin typeface="Times New Roman" pitchFamily="18" charset="0"/>
                </a:rPr>
                <a:t>PRECESIÓN DEL EJE DE LA TIERRA</a:t>
              </a:r>
            </a:p>
          </p:txBody>
        </p:sp>
        <p:sp>
          <p:nvSpPr>
            <p:cNvPr id="14" name="Text Box 19"/>
            <p:cNvSpPr txBox="1">
              <a:spLocks noChangeArrowheads="1"/>
            </p:cNvSpPr>
            <p:nvPr/>
          </p:nvSpPr>
          <p:spPr bwMode="auto">
            <a:xfrm>
              <a:off x="4860032" y="1059582"/>
              <a:ext cx="2448272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171450" indent="-171450" algn="just" eaLnBrk="1" hangingPunct="1">
                <a:spcBef>
                  <a:spcPct val="50000"/>
                </a:spcBef>
                <a:buFontTx/>
                <a:buChar char="-"/>
              </a:pPr>
              <a:r>
                <a:rPr lang="es-PE" sz="1200" dirty="0" smtClean="0">
                  <a:latin typeface="Times New Roman" pitchFamily="18" charset="0"/>
                </a:rPr>
                <a:t>Ciclos </a:t>
              </a:r>
              <a:r>
                <a:rPr lang="es-PE" sz="1200" dirty="0">
                  <a:latin typeface="Times New Roman" pitchFamily="18" charset="0"/>
                </a:rPr>
                <a:t>cada ~ 26 </a:t>
              </a:r>
              <a:r>
                <a:rPr lang="es-PE" sz="1200" dirty="0" err="1" smtClean="0">
                  <a:latin typeface="Times New Roman" pitchFamily="18" charset="0"/>
                </a:rPr>
                <a:t>ka</a:t>
              </a:r>
              <a:endParaRPr lang="es-PE" sz="1200" dirty="0">
                <a:latin typeface="Times New Roman" pitchFamily="18" charset="0"/>
              </a:endParaRPr>
            </a:p>
            <a:p>
              <a:pPr marL="171450" indent="-171450" algn="just" eaLnBrk="1" hangingPunct="1">
                <a:spcBef>
                  <a:spcPct val="50000"/>
                </a:spcBef>
                <a:buFontTx/>
                <a:buChar char="-"/>
              </a:pPr>
              <a:r>
                <a:rPr lang="es-PE" sz="1200" dirty="0" smtClean="0">
                  <a:latin typeface="Times New Roman" pitchFamily="18" charset="0"/>
                </a:rPr>
                <a:t>Rango </a:t>
              </a:r>
              <a:r>
                <a:rPr lang="es-PE" sz="1200" dirty="0">
                  <a:latin typeface="Times New Roman" pitchFamily="18" charset="0"/>
                </a:rPr>
                <a:t>de variación: </a:t>
              </a:r>
              <a:r>
                <a:rPr lang="es-PE" sz="1200" dirty="0" smtClean="0">
                  <a:latin typeface="Times New Roman" pitchFamily="18" charset="0"/>
                </a:rPr>
                <a:t>24.5-22.1º</a:t>
              </a:r>
              <a:endParaRPr lang="es-PE" sz="1200" dirty="0">
                <a:latin typeface="Times New Roman" pitchFamily="18" charset="0"/>
              </a:endParaRPr>
            </a:p>
          </p:txBody>
        </p:sp>
        <p:cxnSp>
          <p:nvCxnSpPr>
            <p:cNvPr id="4" name="3 Conector recto"/>
            <p:cNvCxnSpPr/>
            <p:nvPr/>
          </p:nvCxnSpPr>
          <p:spPr>
            <a:xfrm>
              <a:off x="4860032" y="1118928"/>
              <a:ext cx="0" cy="42264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117252" y="2428465"/>
            <a:ext cx="449666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PE" sz="1200" b="1" dirty="0" smtClean="0">
                <a:latin typeface="Times New Roman" pitchFamily="18" charset="0"/>
              </a:rPr>
              <a:t>2) </a:t>
            </a:r>
            <a:r>
              <a:rPr lang="es-PE" sz="1200" b="1" u="sng" dirty="0" smtClean="0">
                <a:latin typeface="Times New Roman" pitchFamily="18" charset="0"/>
              </a:rPr>
              <a:t>EXCENTRICIDAD DE LA ÓRBITA TERRESTRE</a:t>
            </a:r>
            <a:r>
              <a:rPr lang="es-PE" sz="1200" b="1" dirty="0" smtClean="0">
                <a:latin typeface="Times New Roman" pitchFamily="18" charset="0"/>
              </a:rPr>
              <a:t> </a:t>
            </a:r>
            <a:endParaRPr lang="es-PE" sz="1200" b="1" u="sng" dirty="0" smtClean="0">
              <a:latin typeface="Times New Roman" pitchFamily="18" charset="0"/>
            </a:endParaRPr>
          </a:p>
        </p:txBody>
      </p:sp>
      <p:cxnSp>
        <p:nvCxnSpPr>
          <p:cNvPr id="21" name="20 Conector recto"/>
          <p:cNvCxnSpPr/>
          <p:nvPr/>
        </p:nvCxnSpPr>
        <p:spPr>
          <a:xfrm>
            <a:off x="3782861" y="2329510"/>
            <a:ext cx="0" cy="4749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7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6896" y="2225760"/>
            <a:ext cx="3260795" cy="1182325"/>
          </a:xfrm>
          <a:prstGeom prst="rect">
            <a:avLst/>
          </a:prstGeom>
        </p:spPr>
      </p:pic>
      <p:sp>
        <p:nvSpPr>
          <p:cNvPr id="24" name="Text Box 19"/>
          <p:cNvSpPr txBox="1">
            <a:spLocks noChangeArrowheads="1"/>
          </p:cNvSpPr>
          <p:nvPr/>
        </p:nvSpPr>
        <p:spPr bwMode="auto">
          <a:xfrm>
            <a:off x="3804387" y="2443322"/>
            <a:ext cx="321190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PE" sz="1200" dirty="0">
                <a:latin typeface="Times New Roman" pitchFamily="18" charset="0"/>
              </a:rPr>
              <a:t>- Ciclos de ~100 </a:t>
            </a:r>
            <a:r>
              <a:rPr lang="es-PE" sz="1200" dirty="0" err="1">
                <a:latin typeface="Times New Roman" pitchFamily="18" charset="0"/>
              </a:rPr>
              <a:t>ka</a:t>
            </a:r>
            <a:r>
              <a:rPr lang="es-PE" sz="1200" dirty="0" smtClean="0">
                <a:latin typeface="Times New Roman" pitchFamily="18" charset="0"/>
              </a:rPr>
              <a:t>.</a:t>
            </a:r>
            <a:endParaRPr lang="es-PE" sz="1200" dirty="0">
              <a:latin typeface="Times New Roman" pitchFamily="18" charset="0"/>
            </a:endParaRPr>
          </a:p>
        </p:txBody>
      </p:sp>
      <p:pic>
        <p:nvPicPr>
          <p:cNvPr id="30" name="Picture 11" descr="Rango de oblicuidad de la rotación terrestr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0187" y="474790"/>
            <a:ext cx="1735346" cy="166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39 Grupo"/>
          <p:cNvGrpSpPr/>
          <p:nvPr/>
        </p:nvGrpSpPr>
        <p:grpSpPr>
          <a:xfrm>
            <a:off x="39721" y="3291830"/>
            <a:ext cx="8996775" cy="1584176"/>
            <a:chOff x="35496" y="2665824"/>
            <a:chExt cx="8996775" cy="1584176"/>
          </a:xfrm>
        </p:grpSpPr>
        <p:sp>
          <p:nvSpPr>
            <p:cNvPr id="37" name="Text Box 19"/>
            <p:cNvSpPr txBox="1">
              <a:spLocks noChangeArrowheads="1"/>
            </p:cNvSpPr>
            <p:nvPr/>
          </p:nvSpPr>
          <p:spPr bwMode="auto">
            <a:xfrm>
              <a:off x="35496" y="2665824"/>
              <a:ext cx="8064896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es-PE" sz="1200" b="1" dirty="0" smtClean="0">
                  <a:latin typeface="Times New Roman" pitchFamily="18" charset="0"/>
                </a:rPr>
                <a:t>3) </a:t>
              </a:r>
              <a:r>
                <a:rPr lang="es-PE" sz="1200" b="1" u="sng" dirty="0" smtClean="0">
                  <a:latin typeface="Times New Roman" pitchFamily="18" charset="0"/>
                </a:rPr>
                <a:t>INCLINACIÓN DEL PLANO DEL ECUADOR TERRESTRE CON RESPECTO AL PLANO DE LA ECLÍPTICA</a:t>
              </a:r>
            </a:p>
            <a:p>
              <a:pPr algn="just" eaLnBrk="1" hangingPunct="1">
                <a:spcBef>
                  <a:spcPct val="50000"/>
                </a:spcBef>
              </a:pPr>
              <a:r>
                <a:rPr lang="es-PE" sz="1200" dirty="0" smtClean="0">
                  <a:latin typeface="Times New Roman" pitchFamily="18" charset="0"/>
                </a:rPr>
                <a:t>Cambios en el ángulo que forman el Ecuador de la Tierra y el plano definido por la rotación del planeta alrededor del Sol</a:t>
              </a:r>
            </a:p>
          </p:txBody>
        </p:sp>
        <p:grpSp>
          <p:nvGrpSpPr>
            <p:cNvPr id="28" name="27 Grupo"/>
            <p:cNvGrpSpPr/>
            <p:nvPr/>
          </p:nvGrpSpPr>
          <p:grpSpPr>
            <a:xfrm>
              <a:off x="179512" y="3169880"/>
              <a:ext cx="8852759" cy="1080120"/>
              <a:chOff x="179512" y="3313896"/>
              <a:chExt cx="8852759" cy="1080120"/>
            </a:xfrm>
          </p:grpSpPr>
          <p:pic>
            <p:nvPicPr>
              <p:cNvPr id="34" name="Picture 6" descr="Oblicuidad del plano de la eclíptica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04977" y="3313896"/>
                <a:ext cx="4027294" cy="10801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8" name="Text Box 19"/>
              <p:cNvSpPr txBox="1">
                <a:spLocks noChangeArrowheads="1"/>
              </p:cNvSpPr>
              <p:nvPr/>
            </p:nvSpPr>
            <p:spPr bwMode="auto">
              <a:xfrm>
                <a:off x="179512" y="3346995"/>
                <a:ext cx="4860540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algn="r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algn="r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algn="r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algn="r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just" eaLnBrk="1" hangingPunct="1">
                  <a:spcBef>
                    <a:spcPct val="50000"/>
                  </a:spcBef>
                </a:pPr>
                <a:r>
                  <a:rPr lang="es-PE" sz="1200" dirty="0">
                    <a:latin typeface="Times New Roman" pitchFamily="18" charset="0"/>
                  </a:rPr>
                  <a:t>- Ciclos de </a:t>
                </a:r>
                <a:r>
                  <a:rPr lang="es-PE" sz="1200" dirty="0" smtClean="0">
                    <a:latin typeface="Times New Roman" pitchFamily="18" charset="0"/>
                  </a:rPr>
                  <a:t>~41 </a:t>
                </a:r>
                <a:r>
                  <a:rPr lang="es-PE" sz="1200" dirty="0" err="1">
                    <a:latin typeface="Times New Roman" pitchFamily="18" charset="0"/>
                  </a:rPr>
                  <a:t>ka</a:t>
                </a:r>
                <a:r>
                  <a:rPr lang="es-PE" sz="1200" dirty="0">
                    <a:latin typeface="Times New Roman" pitchFamily="18" charset="0"/>
                  </a:rPr>
                  <a:t>.</a:t>
                </a:r>
              </a:p>
              <a:p>
                <a:pPr algn="just" eaLnBrk="1" hangingPunct="1">
                  <a:spcBef>
                    <a:spcPct val="50000"/>
                  </a:spcBef>
                </a:pPr>
                <a:r>
                  <a:rPr lang="es-PE" sz="1200" dirty="0">
                    <a:latin typeface="Times New Roman" pitchFamily="18" charset="0"/>
                  </a:rPr>
                  <a:t>- </a:t>
                </a:r>
                <a:r>
                  <a:rPr lang="es-PE" sz="1200" dirty="0" smtClean="0">
                    <a:latin typeface="Times New Roman" pitchFamily="18" charset="0"/>
                  </a:rPr>
                  <a:t>Inclinación </a:t>
                </a:r>
                <a:r>
                  <a:rPr lang="es-PE" sz="1200" dirty="0">
                    <a:latin typeface="Times New Roman" pitchFamily="18" charset="0"/>
                  </a:rPr>
                  <a:t>mayor (24,5º): inviernos más fríos; veranos más calurosos.</a:t>
                </a:r>
              </a:p>
              <a:p>
                <a:pPr algn="just" eaLnBrk="1" hangingPunct="1">
                  <a:spcBef>
                    <a:spcPct val="50000"/>
                  </a:spcBef>
                </a:pPr>
                <a:r>
                  <a:rPr lang="es-PE" sz="1200" dirty="0">
                    <a:latin typeface="Times New Roman" pitchFamily="18" charset="0"/>
                  </a:rPr>
                  <a:t>- </a:t>
                </a:r>
                <a:r>
                  <a:rPr lang="es-PE" sz="1200" dirty="0" smtClean="0">
                    <a:latin typeface="Times New Roman" pitchFamily="18" charset="0"/>
                  </a:rPr>
                  <a:t>Inclinación </a:t>
                </a:r>
                <a:r>
                  <a:rPr lang="es-PE" sz="1200" dirty="0">
                    <a:latin typeface="Times New Roman" pitchFamily="18" charset="0"/>
                  </a:rPr>
                  <a:t>menor (22,1º): inviernos menos fríos; veranos </a:t>
                </a:r>
                <a:r>
                  <a:rPr lang="es-PE" sz="1200" dirty="0" smtClean="0">
                    <a:latin typeface="Times New Roman" pitchFamily="18" charset="0"/>
                  </a:rPr>
                  <a:t>menos cálidos.</a:t>
                </a:r>
                <a:endParaRPr lang="es-PE" sz="1200" dirty="0">
                  <a:latin typeface="Times New Roman" pitchFamily="18" charset="0"/>
                </a:endParaRPr>
              </a:p>
            </p:txBody>
          </p:sp>
          <p:cxnSp>
            <p:nvCxnSpPr>
              <p:cNvPr id="39" name="38 Conector recto"/>
              <p:cNvCxnSpPr/>
              <p:nvPr/>
            </p:nvCxnSpPr>
            <p:spPr>
              <a:xfrm>
                <a:off x="179512" y="3419003"/>
                <a:ext cx="0" cy="72008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2" y="-20538"/>
            <a:ext cx="7018622" cy="3231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1500" b="1" u="sng" dirty="0">
                <a:latin typeface="Times New Roman" pitchFamily="18" charset="0"/>
              </a:rPr>
              <a:t>FACTORES </a:t>
            </a:r>
            <a:r>
              <a:rPr lang="es-AR" sz="1500" b="1" u="sng" dirty="0" smtClean="0">
                <a:latin typeface="Times New Roman" pitchFamily="18" charset="0"/>
              </a:rPr>
              <a:t>NATURALES QUE </a:t>
            </a:r>
            <a:r>
              <a:rPr lang="es-AR" sz="1500" b="1" u="sng" dirty="0">
                <a:latin typeface="Times New Roman" pitchFamily="18" charset="0"/>
              </a:rPr>
              <a:t>INFLUYEN EN </a:t>
            </a:r>
            <a:r>
              <a:rPr lang="es-AR" sz="1500" b="1" u="sng" dirty="0" smtClean="0">
                <a:latin typeface="Times New Roman" pitchFamily="18" charset="0"/>
              </a:rPr>
              <a:t>LOS CAMBIOS CLIMÁTICOS</a:t>
            </a:r>
            <a:endParaRPr lang="es-ES" sz="1500" b="1" u="sng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0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0" t="21339" r="21184" b="30926"/>
          <a:stretch/>
        </p:blipFill>
        <p:spPr bwMode="auto">
          <a:xfrm>
            <a:off x="168233" y="2650259"/>
            <a:ext cx="4499992" cy="249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614" y="0"/>
            <a:ext cx="4830386" cy="2715766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145899" y="0"/>
            <a:ext cx="36856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Eras Demi ITC" panose="020B0805030504020804" pitchFamily="34" charset="0"/>
                <a:ea typeface="Adobe Fangsong Std R" panose="02020400000000000000" pitchFamily="18" charset="-128"/>
              </a:rPr>
              <a:t>Inviernos Volcánicos</a:t>
            </a:r>
            <a:endParaRPr lang="es-PE" sz="2800" b="1" dirty="0">
              <a:solidFill>
                <a:schemeClr val="accent1">
                  <a:lumMod val="20000"/>
                  <a:lumOff val="80000"/>
                </a:schemeClr>
              </a:solidFill>
              <a:latin typeface="Eras Demi ITC" panose="020B0805030504020804" pitchFamily="34" charset="0"/>
              <a:ea typeface="Adobe Fangsong Std R" panose="02020400000000000000" pitchFamily="18" charset="-128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187624" y="2650259"/>
            <a:ext cx="2717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>
                <a:solidFill>
                  <a:schemeClr val="tx2">
                    <a:lumMod val="75000"/>
                  </a:schemeClr>
                </a:solidFill>
                <a:latin typeface="Eras Demi ITC" panose="020B0805030504020804" pitchFamily="34" charset="0"/>
                <a:ea typeface="Adobe Fangsong Std R" panose="02020400000000000000" pitchFamily="18" charset="-128"/>
              </a:rPr>
              <a:t>Pequeña Edad de Hielo</a:t>
            </a:r>
            <a:endParaRPr lang="es-PE" b="1" dirty="0">
              <a:solidFill>
                <a:schemeClr val="tx2">
                  <a:lumMod val="75000"/>
                </a:schemeClr>
              </a:solidFill>
              <a:latin typeface="Eras Demi ITC" panose="020B0805030504020804" pitchFamily="34" charset="0"/>
              <a:ea typeface="Adobe Fangsong Std R" panose="02020400000000000000" pitchFamily="18" charset="-128"/>
            </a:endParaRPr>
          </a:p>
        </p:txBody>
      </p:sp>
      <p:pic>
        <p:nvPicPr>
          <p:cNvPr id="7" name="Imagen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36" b="5840"/>
          <a:stretch/>
        </p:blipFill>
        <p:spPr>
          <a:xfrm>
            <a:off x="4833422" y="2514428"/>
            <a:ext cx="4310578" cy="2629071"/>
          </a:xfrm>
          <a:prstGeom prst="rect">
            <a:avLst/>
          </a:prstGeom>
        </p:spPr>
      </p:pic>
      <p:pic>
        <p:nvPicPr>
          <p:cNvPr id="8" name="14 Imagen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90" y="345779"/>
            <a:ext cx="4095808" cy="2047904"/>
          </a:xfrm>
          <a:prstGeom prst="rect">
            <a:avLst/>
          </a:prstGeom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3519" y="0"/>
            <a:ext cx="381840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AR" sz="1400" b="1" dirty="0" smtClean="0">
                <a:solidFill>
                  <a:schemeClr val="bg1"/>
                </a:solidFill>
                <a:latin typeface="Times New Roman" pitchFamily="18" charset="0"/>
              </a:rPr>
              <a:t>Cambios en la salinidad de la superficie del mar</a:t>
            </a:r>
            <a:endParaRPr lang="es-ES" sz="1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19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496" y="319757"/>
            <a:ext cx="899170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AR" sz="1600" b="1" i="1" dirty="0" smtClean="0">
                <a:solidFill>
                  <a:srgbClr val="FF0000"/>
                </a:solidFill>
                <a:latin typeface="Times New Roman" pitchFamily="18" charset="0"/>
              </a:rPr>
              <a:t>Desde finales del siglo XIX </a:t>
            </a:r>
            <a:r>
              <a:rPr lang="es-AR" sz="1400" b="1" dirty="0" smtClean="0">
                <a:solidFill>
                  <a:srgbClr val="663300"/>
                </a:solidFill>
                <a:latin typeface="Times New Roman" pitchFamily="18" charset="0"/>
              </a:rPr>
              <a:t>Emisión de gases de efecto invernadero: calentamiento global (en escala de décadas)</a:t>
            </a:r>
            <a:endParaRPr lang="es-ES" sz="1400" b="1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35496" y="627534"/>
            <a:ext cx="899170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ts val="200"/>
              </a:spcBef>
            </a:pPr>
            <a:r>
              <a:rPr lang="es-PE" sz="1400" dirty="0" smtClean="0">
                <a:latin typeface="Times New Roman" pitchFamily="18" charset="0"/>
              </a:rPr>
              <a:t>El último informe del Panel Intergubernamental para el Cambio Climático (2014) cita el incremento de la temperatura global desde 1906 en </a:t>
            </a:r>
            <a:r>
              <a:rPr lang="es-PE" sz="1600" b="1" dirty="0" smtClean="0">
                <a:latin typeface="Times New Roman" pitchFamily="18" charset="0"/>
              </a:rPr>
              <a:t>0.74 °C</a:t>
            </a:r>
            <a:r>
              <a:rPr lang="es-PE" sz="1400" dirty="0" smtClean="0">
                <a:latin typeface="Times New Roman" pitchFamily="18" charset="0"/>
              </a:rPr>
              <a:t>, </a:t>
            </a:r>
            <a:r>
              <a:rPr lang="es-PE" sz="1400" b="1" i="1" dirty="0" smtClean="0">
                <a:solidFill>
                  <a:srgbClr val="FF0000"/>
                </a:solidFill>
                <a:latin typeface="Times New Roman" pitchFamily="18" charset="0"/>
              </a:rPr>
              <a:t>esto confirma una relación entre el calentamiento global y la actividad antrópica???</a:t>
            </a:r>
            <a:r>
              <a:rPr lang="es-PE" sz="1400" dirty="0" smtClean="0">
                <a:solidFill>
                  <a:srgbClr val="FF0000"/>
                </a:solidFill>
                <a:latin typeface="Times New Roman" pitchFamily="18" charset="0"/>
              </a:rPr>
              <a:t>.</a:t>
            </a:r>
            <a:endParaRPr lang="es-PE" sz="14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971600" y="1203598"/>
            <a:ext cx="80556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PE" sz="1400" b="1" dirty="0" smtClean="0">
                <a:latin typeface="Times New Roman" pitchFamily="18" charset="0"/>
              </a:rPr>
              <a:t>Los modelos matemáticos reproducen con exactitud la evolución del clima entre 1910 y 2010</a:t>
            </a:r>
            <a:endParaRPr lang="es-PE" sz="1400" dirty="0">
              <a:latin typeface="Times New Roman" pitchFamily="18" charset="0"/>
            </a:endParaRPr>
          </a:p>
        </p:txBody>
      </p:sp>
      <p:cxnSp>
        <p:nvCxnSpPr>
          <p:cNvPr id="17" name="16 Conector recto de flecha"/>
          <p:cNvCxnSpPr/>
          <p:nvPr/>
        </p:nvCxnSpPr>
        <p:spPr>
          <a:xfrm>
            <a:off x="251520" y="1357487"/>
            <a:ext cx="648072" cy="0"/>
          </a:xfrm>
          <a:prstGeom prst="straightConnector1">
            <a:avLst/>
          </a:prstGeom>
          <a:ln w="1270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1259631" y="4803998"/>
            <a:ext cx="5995341" cy="33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1200" b="1" dirty="0" smtClean="0">
                <a:latin typeface="Times New Roman" pitchFamily="18" charset="0"/>
              </a:rPr>
              <a:t>Fuente: </a:t>
            </a:r>
            <a:r>
              <a:rPr lang="es-PE" sz="1200" dirty="0" smtClean="0">
                <a:latin typeface="Times New Roman" pitchFamily="18" charset="0"/>
              </a:rPr>
              <a:t>5° Informe del IPCC (2014)</a:t>
            </a:r>
            <a:endParaRPr lang="es-PE" sz="1200" dirty="0">
              <a:latin typeface="Times New Roman" pitchFamily="18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0" y="-20538"/>
            <a:ext cx="9143999" cy="3231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sz="1500" b="1" u="sng" dirty="0">
                <a:latin typeface="Times New Roman" pitchFamily="18" charset="0"/>
              </a:rPr>
              <a:t>FACTORES </a:t>
            </a:r>
            <a:r>
              <a:rPr lang="es-AR" sz="1500" b="1" u="sng" dirty="0" smtClean="0">
                <a:latin typeface="Times New Roman" pitchFamily="18" charset="0"/>
              </a:rPr>
              <a:t>ANTRÓPICOS QUE </a:t>
            </a:r>
            <a:r>
              <a:rPr lang="es-AR" sz="1500" b="1" u="sng" dirty="0">
                <a:latin typeface="Times New Roman" pitchFamily="18" charset="0"/>
              </a:rPr>
              <a:t>INFLUYEN EN </a:t>
            </a:r>
            <a:r>
              <a:rPr lang="es-AR" sz="1500" b="1" u="sng" dirty="0" smtClean="0">
                <a:latin typeface="Times New Roman" pitchFamily="18" charset="0"/>
              </a:rPr>
              <a:t>LOS CAMBIOS CLIMÁTICOS</a:t>
            </a:r>
            <a:endParaRPr lang="es-ES" sz="1500" b="1" u="sng" dirty="0">
              <a:latin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4" t="32342" r="24199" b="19697"/>
          <a:stretch/>
        </p:blipFill>
        <p:spPr bwMode="auto">
          <a:xfrm>
            <a:off x="559582" y="1531566"/>
            <a:ext cx="7842178" cy="3364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05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404584" y="157520"/>
            <a:ext cx="2084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400" b="1" u="sng" dirty="0" smtClean="0">
                <a:latin typeface="Times New Roman" pitchFamily="18" charset="0"/>
                <a:cs typeface="Times New Roman" pitchFamily="18" charset="0"/>
              </a:rPr>
              <a:t>CONTENIDO</a:t>
            </a:r>
            <a:endParaRPr lang="es-PE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21020" y="619185"/>
            <a:ext cx="85274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s-PE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INTRODUCCIÓN</a:t>
            </a:r>
          </a:p>
          <a:p>
            <a:pPr marL="800100" lvl="1" indent="-342900">
              <a:buAutoNum type="alphaLcParenR"/>
            </a:pP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Conceptos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Básicos.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AutoNum type="alphaLcParenR"/>
            </a:pP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Factores que influyen en el Cambio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Climático.</a:t>
            </a:r>
          </a:p>
          <a:p>
            <a:pPr lvl="1"/>
            <a:endParaRPr lang="es-PE" sz="16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es-PE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PROYECTO GA51: GEOMORFOLOGÍA Y CAMBIO CLIMÁTICO (INGEMMET) – CRYOPERU</a:t>
            </a:r>
          </a:p>
          <a:p>
            <a:pPr marL="800100" lvl="1" indent="-342900">
              <a:buAutoNum type="alphaLcParenR"/>
            </a:pPr>
            <a:r>
              <a:rPr lang="es-PE" sz="1600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Geoindicadores</a:t>
            </a:r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del Cambio Climático.</a:t>
            </a:r>
          </a:p>
          <a:p>
            <a:pPr lvl="1"/>
            <a:endParaRPr lang="es-PE" sz="16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arenR"/>
            </a:pPr>
            <a:r>
              <a:rPr lang="es-PE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LABORES DEL INGEMMET EN EL PROYECTO CRYOPERU.</a:t>
            </a:r>
          </a:p>
          <a:p>
            <a:pPr marL="800100" lvl="1" indent="-342900">
              <a:buAutoNum type="alphaLcParenR"/>
            </a:pP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Cálculo de la Altitud de la Línea de Equilibrio ELA, de los glaciares actuales y los glaciares del pasado.</a:t>
            </a:r>
          </a:p>
          <a:p>
            <a:pPr lvl="1"/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b)   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Instalación de sensores de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temperatura.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AutoNum type="alphaLcParenR" startAt="3"/>
            </a:pP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Recolección 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 muestras de bloques </a:t>
            </a:r>
            <a:r>
              <a:rPr lang="es-PE" sz="16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morrénicos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para dataciones </a:t>
            </a:r>
            <a:r>
              <a:rPr lang="es-PE" sz="16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cosmogénicas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00100" lvl="1" indent="-342900">
              <a:buFontTx/>
              <a:buAutoNum type="alphaLcParenR" startAt="3"/>
            </a:pP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Prospección geofísica en áreas de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Permafrost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44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91586" y="309885"/>
            <a:ext cx="8944910" cy="677689"/>
            <a:chOff x="91586" y="309885"/>
            <a:chExt cx="8944910" cy="677689"/>
          </a:xfrm>
        </p:grpSpPr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107504" y="679797"/>
              <a:ext cx="8928992" cy="3077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AR" sz="1400" b="1" dirty="0" err="1" smtClean="0">
                  <a:latin typeface="Times New Roman" pitchFamily="18" charset="0"/>
                </a:rPr>
                <a:t>Geoindicadores</a:t>
              </a:r>
              <a:r>
                <a:rPr lang="es-AR" sz="1400" b="1" dirty="0" smtClean="0">
                  <a:latin typeface="Times New Roman" pitchFamily="18" charset="0"/>
                </a:rPr>
                <a:t> del cambio climático deducidos de la observación de la </a:t>
              </a:r>
              <a:r>
                <a:rPr lang="es-AR" sz="1400" b="1" dirty="0" err="1" smtClean="0">
                  <a:latin typeface="Times New Roman" pitchFamily="18" charset="0"/>
                </a:rPr>
                <a:t>criosfera</a:t>
              </a:r>
              <a:r>
                <a:rPr lang="es-AR" sz="1400" b="1" dirty="0" smtClean="0">
                  <a:latin typeface="Times New Roman" pitchFamily="18" charset="0"/>
                </a:rPr>
                <a:t> de los </a:t>
              </a:r>
              <a:r>
                <a:rPr lang="es-AR" sz="1400" b="1" dirty="0">
                  <a:latin typeface="Times New Roman" pitchFamily="18" charset="0"/>
                </a:rPr>
                <a:t>Andes </a:t>
              </a:r>
              <a:r>
                <a:rPr lang="es-AR" sz="1400" b="1" dirty="0" smtClean="0">
                  <a:latin typeface="Times New Roman" pitchFamily="18" charset="0"/>
                </a:rPr>
                <a:t>Centrales</a:t>
              </a:r>
              <a:endParaRPr lang="es-AR" sz="1400" b="1" dirty="0">
                <a:latin typeface="Times New Roman" pitchFamily="18" charset="0"/>
              </a:endParaRPr>
            </a:p>
          </p:txBody>
        </p:sp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91586" y="309885"/>
              <a:ext cx="892899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AR" sz="2400" b="1" dirty="0" smtClean="0">
                  <a:latin typeface="Times New Roman" pitchFamily="18" charset="0"/>
                </a:rPr>
                <a:t>El proyecto GA51 (INGEMMET) - CRYOPERU</a:t>
              </a:r>
            </a:p>
          </p:txBody>
        </p:sp>
      </p:grp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60442" y="1923678"/>
            <a:ext cx="8423114" cy="15311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indent="-342900" algn="just" eaLnBrk="1" hangingPunct="1">
              <a:spcBef>
                <a:spcPct val="50000"/>
              </a:spcBef>
              <a:buAutoNum type="arabicParenR"/>
            </a:pPr>
            <a:r>
              <a:rPr lang="es-AR" sz="1700" dirty="0" smtClean="0">
                <a:latin typeface="Times New Roman" pitchFamily="18" charset="0"/>
              </a:rPr>
              <a:t>Los </a:t>
            </a:r>
            <a:r>
              <a:rPr lang="es-AR" sz="1700" b="1" dirty="0" smtClean="0">
                <a:latin typeface="Times New Roman" pitchFamily="18" charset="0"/>
              </a:rPr>
              <a:t>geoindicadores son parámetros geológicos muy sensibles al cambio climático</a:t>
            </a:r>
            <a:r>
              <a:rPr lang="es-AR" sz="1700" dirty="0" smtClean="0">
                <a:latin typeface="Times New Roman" pitchFamily="18" charset="0"/>
              </a:rPr>
              <a:t>. Su evolución en el espacio y en el tiempo indica como ha sido el clima en el pasado y permite comprender como será el clima en el futuro</a:t>
            </a:r>
          </a:p>
          <a:p>
            <a:pPr marL="342900" indent="-342900" algn="just" eaLnBrk="1" hangingPunct="1">
              <a:spcBef>
                <a:spcPct val="50000"/>
              </a:spcBef>
              <a:buFontTx/>
              <a:buAutoNum type="arabicParenR"/>
            </a:pPr>
            <a:r>
              <a:rPr lang="es-AR" sz="1700" dirty="0" smtClean="0">
                <a:latin typeface="Times New Roman" pitchFamily="18" charset="0"/>
              </a:rPr>
              <a:t>Además </a:t>
            </a:r>
            <a:r>
              <a:rPr lang="es-AR" sz="1700" dirty="0">
                <a:latin typeface="Times New Roman" pitchFamily="18" charset="0"/>
              </a:rPr>
              <a:t>de </a:t>
            </a:r>
            <a:r>
              <a:rPr lang="es-AR" sz="1700" dirty="0" smtClean="0">
                <a:latin typeface="Times New Roman" pitchFamily="18" charset="0"/>
              </a:rPr>
              <a:t>ser </a:t>
            </a:r>
            <a:r>
              <a:rPr lang="es-AR" sz="1700" dirty="0" err="1" smtClean="0">
                <a:latin typeface="Times New Roman" pitchFamily="18" charset="0"/>
              </a:rPr>
              <a:t>geoindicadores</a:t>
            </a:r>
            <a:r>
              <a:rPr lang="es-AR" sz="1700" dirty="0" smtClean="0">
                <a:latin typeface="Times New Roman" pitchFamily="18" charset="0"/>
              </a:rPr>
              <a:t> </a:t>
            </a:r>
            <a:r>
              <a:rPr lang="es-AR" sz="1700" dirty="0">
                <a:latin typeface="Times New Roman" pitchFamily="18" charset="0"/>
              </a:rPr>
              <a:t>son </a:t>
            </a:r>
            <a:r>
              <a:rPr lang="es-AR" sz="1700" b="1" dirty="0">
                <a:latin typeface="Times New Roman" pitchFamily="18" charset="0"/>
              </a:rPr>
              <a:t>reservas de </a:t>
            </a:r>
            <a:r>
              <a:rPr lang="es-AR" sz="1700" b="1" dirty="0" smtClean="0">
                <a:latin typeface="Times New Roman" pitchFamily="18" charset="0"/>
              </a:rPr>
              <a:t>agua</a:t>
            </a:r>
            <a:r>
              <a:rPr lang="es-AR" sz="1700" dirty="0">
                <a:latin typeface="Times New Roman" pitchFamily="18" charset="0"/>
              </a:rPr>
              <a:t> </a:t>
            </a:r>
            <a:r>
              <a:rPr lang="es-AR" sz="1700" dirty="0" smtClean="0">
                <a:latin typeface="Times New Roman" pitchFamily="18" charset="0"/>
              </a:rPr>
              <a:t>y son potenciales agentes de Peligros Geológicos</a:t>
            </a:r>
            <a:endParaRPr lang="es-AR" sz="1700" dirty="0">
              <a:latin typeface="Times New Roman" pitchFamily="18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0" y="-20538"/>
            <a:ext cx="9143999" cy="3231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sz="1500" b="1" u="sng" dirty="0" smtClean="0">
                <a:solidFill>
                  <a:srgbClr val="C00000"/>
                </a:solidFill>
                <a:latin typeface="Times New Roman" pitchFamily="18" charset="0"/>
              </a:rPr>
              <a:t>CONTRIBUCIONES DE PERÚ AL CONOCIMIENTO DEL CAMBIO CLIMÁTICO</a:t>
            </a:r>
            <a:endParaRPr lang="es-ES" sz="1500" b="1" u="sng" dirty="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19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81" y="35922"/>
            <a:ext cx="3851839" cy="49847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Elipse 3"/>
          <p:cNvSpPr/>
          <p:nvPr/>
        </p:nvSpPr>
        <p:spPr>
          <a:xfrm>
            <a:off x="4176545" y="1413961"/>
            <a:ext cx="144118" cy="1441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1</a:t>
            </a:r>
            <a:endParaRPr lang="es-PE" sz="1200" dirty="0"/>
          </a:p>
        </p:txBody>
      </p:sp>
      <p:sp>
        <p:nvSpPr>
          <p:cNvPr id="5" name="Elipse 4"/>
          <p:cNvSpPr/>
          <p:nvPr/>
        </p:nvSpPr>
        <p:spPr>
          <a:xfrm>
            <a:off x="4608593" y="2350065"/>
            <a:ext cx="144118" cy="1441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6</a:t>
            </a:r>
            <a:endParaRPr lang="es-PE" sz="1200" dirty="0"/>
          </a:p>
        </p:txBody>
      </p:sp>
      <p:sp>
        <p:nvSpPr>
          <p:cNvPr id="6" name="Elipse 5"/>
          <p:cNvSpPr/>
          <p:nvPr/>
        </p:nvSpPr>
        <p:spPr>
          <a:xfrm>
            <a:off x="4970572" y="2227896"/>
            <a:ext cx="144118" cy="1441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2</a:t>
            </a:r>
            <a:endParaRPr lang="es-PE" sz="1200" dirty="0"/>
          </a:p>
        </p:txBody>
      </p:sp>
      <p:sp>
        <p:nvSpPr>
          <p:cNvPr id="7" name="Elipse 6"/>
          <p:cNvSpPr/>
          <p:nvPr/>
        </p:nvSpPr>
        <p:spPr>
          <a:xfrm>
            <a:off x="5832729" y="3574201"/>
            <a:ext cx="144118" cy="1441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7</a:t>
            </a:r>
            <a:endParaRPr lang="es-PE" sz="1200" dirty="0"/>
          </a:p>
        </p:txBody>
      </p:sp>
      <p:sp>
        <p:nvSpPr>
          <p:cNvPr id="8" name="Elipse 7"/>
          <p:cNvSpPr/>
          <p:nvPr/>
        </p:nvSpPr>
        <p:spPr>
          <a:xfrm>
            <a:off x="6120761" y="3735347"/>
            <a:ext cx="144118" cy="1441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8</a:t>
            </a:r>
            <a:endParaRPr lang="es-PE" sz="1200" dirty="0"/>
          </a:p>
        </p:txBody>
      </p:sp>
      <p:sp>
        <p:nvSpPr>
          <p:cNvPr id="9" name="Elipse 8"/>
          <p:cNvSpPr/>
          <p:nvPr/>
        </p:nvSpPr>
        <p:spPr>
          <a:xfrm>
            <a:off x="5760721" y="2782113"/>
            <a:ext cx="144118" cy="1441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3</a:t>
            </a:r>
            <a:endParaRPr lang="es-PE" sz="1200" dirty="0"/>
          </a:p>
        </p:txBody>
      </p:sp>
      <p:sp>
        <p:nvSpPr>
          <p:cNvPr id="10" name="Elipse 9"/>
          <p:cNvSpPr/>
          <p:nvPr/>
        </p:nvSpPr>
        <p:spPr>
          <a:xfrm>
            <a:off x="6336785" y="2998137"/>
            <a:ext cx="144118" cy="1441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4</a:t>
            </a:r>
            <a:endParaRPr lang="es-PE" sz="1200" dirty="0"/>
          </a:p>
        </p:txBody>
      </p:sp>
      <p:sp>
        <p:nvSpPr>
          <p:cNvPr id="11" name="Elipse 10"/>
          <p:cNvSpPr/>
          <p:nvPr/>
        </p:nvSpPr>
        <p:spPr>
          <a:xfrm>
            <a:off x="6840841" y="3286169"/>
            <a:ext cx="144118" cy="1441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5</a:t>
            </a:r>
            <a:endParaRPr lang="es-PE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664421" y="939659"/>
            <a:ext cx="1345678" cy="52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CUENCA DEL </a:t>
            </a:r>
          </a:p>
          <a:p>
            <a:pPr algn="ctr"/>
            <a:r>
              <a:rPr lang="es-PE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AMAZONAS</a:t>
            </a:r>
            <a:endParaRPr lang="es-PE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3929470" y="3807355"/>
            <a:ext cx="986416" cy="52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OCÉANO</a:t>
            </a:r>
          </a:p>
          <a:p>
            <a:pPr algn="ctr"/>
            <a:r>
              <a:rPr lang="es-PE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PACÍFICO</a:t>
            </a:r>
            <a:endParaRPr lang="es-PE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7489015" y="322273"/>
            <a:ext cx="165618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P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Hualcán</a:t>
            </a: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s-P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s-P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Huaytapallana</a:t>
            </a: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s-P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Salcantay</a:t>
            </a:r>
            <a:r>
              <a:rPr lang="es-P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s-P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Quelcaya</a:t>
            </a: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s-P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Rinconada</a:t>
            </a:r>
          </a:p>
          <a:p>
            <a:pPr marL="342900" indent="-342900">
              <a:buAutoNum type="arabicPeriod"/>
            </a:pP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s-P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Sullcón</a:t>
            </a: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s-P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Coropuna</a:t>
            </a:r>
          </a:p>
          <a:p>
            <a:pPr marL="342900" indent="-342900">
              <a:buAutoNum type="arabicPeriod"/>
            </a:pP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s-P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Misti - </a:t>
            </a:r>
            <a:r>
              <a:rPr lang="es-P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Chachani</a:t>
            </a:r>
            <a:endParaRPr lang="es-P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946100"/>
              </p:ext>
            </p:extLst>
          </p:nvPr>
        </p:nvGraphicFramePr>
        <p:xfrm>
          <a:off x="64642" y="173547"/>
          <a:ext cx="3509963" cy="4709482"/>
        </p:xfrm>
        <a:graphic>
          <a:graphicData uri="http://schemas.openxmlformats.org/drawingml/2006/table">
            <a:tbl>
              <a:tblPr/>
              <a:tblGrid>
                <a:gridCol w="235744"/>
                <a:gridCol w="807244"/>
                <a:gridCol w="1097756"/>
                <a:gridCol w="1369219"/>
              </a:tblGrid>
              <a:tr h="210764">
                <a:tc gridSpan="4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GEOINDICADORES DEL CAMBIO CLIMÁTICO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8611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Nº </a:t>
                      </a:r>
                      <a:endParaRPr kumimoji="0" lang="es-PE" altLang="es-E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Geoindicador</a:t>
                      </a:r>
                      <a:endParaRPr kumimoji="0" lang="es-PE" altLang="es-E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Descripción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Método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292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Cubierta </a:t>
                      </a: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nival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(km</a:t>
                      </a:r>
                      <a:r>
                        <a:rPr kumimoji="0" lang="es-ES" altLang="es-ES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Superficie cubierta por nieve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defTabSz="1042988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defTabSz="1042988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defTabSz="1042988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Reclasificación automática </a:t>
                      </a: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NDSI 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de imágenes de satélite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292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Cobertura glaciar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(km</a:t>
                      </a:r>
                      <a:r>
                        <a:rPr kumimoji="0" lang="es-ES" altLang="es-ES" sz="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Superficie de los glaciares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rowSpan="2">
                  <a:txBody>
                    <a:bodyPr/>
                    <a:lstStyle>
                      <a:lvl1pPr algn="l" defTabSz="1042988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defTabSz="1042988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defTabSz="1042988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Reclasificación automática </a:t>
                      </a: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NDGI 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de imágenes de satélite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292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es-PE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nowline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Altitud de las nieves perpetuas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2585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Modelos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digitales del volumen de los glaciares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(km</a:t>
                      </a:r>
                      <a:r>
                        <a:rPr kumimoji="0" lang="es-ES" altLang="es-ES" sz="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Evaluación del  los cambios en el volumen de los glaciares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Resta de modelos digitales del terreno en sistemas de información geográfica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168611"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ELAm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Altitud de la Línea de Equilibro de los glaciares (ELA) deducida de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mediciones sobre el terreno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Monitoreo del balance de masa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45724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AABI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altLang="es-ES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Area x Altitude Balance Index</a:t>
                      </a: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511547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ELAg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 deducida de la geomorfología y altitud del glaciar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AABR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altLang="es-ES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Area x Altitude Balance Ratio</a:t>
                      </a: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Dataciones absolutas (paleoglaciares)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292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ELAc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 deducida de datos climáticos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Mediciones de campo y ecuaciones del balance de masa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39723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Permafrost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Presencia de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capas subsuperficiales de suelo helado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Monitoreo de la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temperatura del suelo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39723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RILA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Altitud de la línea de arranque de glaciares rocosos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Elaboración e interpretación de cartografías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geomofológicas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39723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Proxies</a:t>
                      </a:r>
                      <a:endParaRPr kumimoji="0" lang="es-ES" altLang="es-ES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climáticos y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paleoclimáticos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Datos climáticos y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paleoclimáticos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indirectos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Tratamiento estadístico de los datos y comparación con otros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geoindicadores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46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-1" y="0"/>
            <a:ext cx="9129513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22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Geoindicadores</a:t>
            </a:r>
            <a:r>
              <a:rPr lang="es-AR" sz="2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del cambio climático: glaciares</a:t>
            </a: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1484" y="801567"/>
            <a:ext cx="4701529" cy="3548181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98" y="843986"/>
            <a:ext cx="4355329" cy="3548180"/>
          </a:xfrm>
          <a:prstGeom prst="rect">
            <a:avLst/>
          </a:prstGeom>
        </p:spPr>
      </p:pic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35496" y="407084"/>
            <a:ext cx="439248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b="1" dirty="0" smtClean="0">
                <a:latin typeface="Times New Roman" pitchFamily="18" charset="0"/>
              </a:rPr>
              <a:t>Glaciares actuales</a:t>
            </a:r>
            <a:endParaRPr lang="es-AR" b="1" dirty="0">
              <a:latin typeface="Times New Roman" pitchFamily="18" charset="0"/>
            </a:endParaRP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4427984" y="320766"/>
            <a:ext cx="4716016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b="1" dirty="0" smtClean="0">
                <a:latin typeface="Times New Roman" pitchFamily="18" charset="0"/>
              </a:rPr>
              <a:t>Glaciares pasados (</a:t>
            </a:r>
            <a:r>
              <a:rPr lang="es-AR" b="1" dirty="0" err="1" smtClean="0">
                <a:latin typeface="Times New Roman" pitchFamily="18" charset="0"/>
              </a:rPr>
              <a:t>paleoglaciares</a:t>
            </a:r>
            <a:r>
              <a:rPr lang="es-AR" b="1" dirty="0" smtClean="0">
                <a:latin typeface="Times New Roman" pitchFamily="18" charset="0"/>
              </a:rPr>
              <a:t>)</a:t>
            </a:r>
            <a:endParaRPr lang="es-AR" b="1" dirty="0">
              <a:latin typeface="Times New Roman" pitchFamily="18" charset="0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1054" y="622527"/>
            <a:ext cx="4392488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sz="1400" dirty="0" smtClean="0">
                <a:latin typeface="Times New Roman" pitchFamily="18" charset="0"/>
              </a:rPr>
              <a:t>Reconocibles en imágenes de satélite y fotografías aéreas</a:t>
            </a:r>
            <a:endParaRPr lang="es-AR" sz="1400" dirty="0">
              <a:latin typeface="Times New Roman" pitchFamily="18" charset="0"/>
            </a:endParaRP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4499992" y="553009"/>
            <a:ext cx="4392488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sz="1400" dirty="0" smtClean="0">
                <a:latin typeface="Times New Roman" pitchFamily="18" charset="0"/>
              </a:rPr>
              <a:t>Reconocibles a través de las morrenas</a:t>
            </a:r>
            <a:endParaRPr lang="es-AR" sz="1400" dirty="0">
              <a:latin typeface="Times New Roman" pitchFamily="18" charset="0"/>
            </a:endParaRP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59633" y="4251856"/>
            <a:ext cx="4355329" cy="33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1200" dirty="0" smtClean="0">
                <a:latin typeface="Times New Roman" pitchFamily="18" charset="0"/>
              </a:rPr>
              <a:t>Cartografías del sistema glaciar del Nevado Coropuna</a:t>
            </a:r>
            <a:endParaRPr lang="es-PE" sz="1200" dirty="0">
              <a:latin typeface="Times New Roman" pitchFamily="18" charset="0"/>
            </a:endParaRP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4439594" y="4337147"/>
            <a:ext cx="4355329" cy="33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1200" dirty="0" smtClean="0">
                <a:latin typeface="Times New Roman" pitchFamily="18" charset="0"/>
              </a:rPr>
              <a:t>Cartografía geomorfológica del sector NE del Nevado Coropuna</a:t>
            </a:r>
            <a:endParaRPr lang="es-PE" sz="1200" dirty="0">
              <a:latin typeface="Times New Roman" pitchFamily="18" charset="0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323528" y="4582259"/>
            <a:ext cx="9129511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AR" sz="1400" b="1" dirty="0" smtClean="0">
                <a:latin typeface="Times New Roman" pitchFamily="18" charset="0"/>
              </a:rPr>
              <a:t>¿Por qué los glaciares son </a:t>
            </a:r>
            <a:r>
              <a:rPr lang="es-AR" sz="1400" b="1" dirty="0" err="1" smtClean="0">
                <a:latin typeface="Times New Roman" pitchFamily="18" charset="0"/>
              </a:rPr>
              <a:t>geoindicadores</a:t>
            </a:r>
            <a:r>
              <a:rPr lang="es-AR" sz="1400" b="1" dirty="0" smtClean="0">
                <a:latin typeface="Times New Roman" pitchFamily="18" charset="0"/>
              </a:rPr>
              <a:t> del cambio climático?</a:t>
            </a:r>
            <a:endParaRPr lang="es-AR" sz="1400" b="1" dirty="0">
              <a:latin typeface="Times New Roman" pitchFamily="18" charset="0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558303" y="4815596"/>
            <a:ext cx="8028384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1400" dirty="0" smtClean="0">
                <a:latin typeface="Times New Roman" pitchFamily="18" charset="0"/>
              </a:rPr>
              <a:t>Porque son especialmente sensibles a la temperatura y la precipitación</a:t>
            </a:r>
            <a:endParaRPr lang="es-AR" sz="1400" dirty="0">
              <a:latin typeface="Times New Roman" pitchFamily="18" charset="0"/>
            </a:endParaRPr>
          </a:p>
        </p:txBody>
      </p:sp>
      <p:sp>
        <p:nvSpPr>
          <p:cNvPr id="20" name="19 Flecha derecha"/>
          <p:cNvSpPr/>
          <p:nvPr/>
        </p:nvSpPr>
        <p:spPr>
          <a:xfrm>
            <a:off x="1181545" y="4849912"/>
            <a:ext cx="360040" cy="2391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5350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geonopia.files.wordpress.com/2014/04/liquen_bolivi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97838"/>
            <a:ext cx="4451934" cy="294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36" b="5840"/>
          <a:stretch/>
        </p:blipFill>
        <p:spPr>
          <a:xfrm>
            <a:off x="4320246" y="997839"/>
            <a:ext cx="4823754" cy="2942063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827584" y="3946500"/>
            <a:ext cx="2607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i="1" dirty="0" smtClean="0">
                <a:solidFill>
                  <a:schemeClr val="bg1"/>
                </a:solidFill>
              </a:rPr>
              <a:t>PEH </a:t>
            </a:r>
            <a:r>
              <a:rPr lang="es-PE" sz="1200" i="1" dirty="0" err="1" smtClean="0">
                <a:solidFill>
                  <a:schemeClr val="bg1"/>
                </a:solidFill>
              </a:rPr>
              <a:t>Charquini</a:t>
            </a:r>
            <a:r>
              <a:rPr lang="es-PE" sz="1200" i="1" dirty="0" smtClean="0">
                <a:solidFill>
                  <a:schemeClr val="bg1"/>
                </a:solidFill>
              </a:rPr>
              <a:t> Sur (</a:t>
            </a:r>
            <a:r>
              <a:rPr lang="es-PE" sz="1200" i="1" dirty="0" err="1" smtClean="0">
                <a:solidFill>
                  <a:schemeClr val="bg1"/>
                </a:solidFill>
              </a:rPr>
              <a:t>Jomelli</a:t>
            </a:r>
            <a:r>
              <a:rPr lang="es-PE" sz="1200" i="1" dirty="0" smtClean="0">
                <a:solidFill>
                  <a:schemeClr val="bg1"/>
                </a:solidFill>
              </a:rPr>
              <a:t> et al., 2009)</a:t>
            </a:r>
            <a:endParaRPr lang="es-PE" sz="1200" i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724128" y="3933279"/>
            <a:ext cx="22233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i="1" dirty="0" err="1" smtClean="0">
                <a:solidFill>
                  <a:schemeClr val="bg1"/>
                </a:solidFill>
              </a:rPr>
              <a:t>Salcantay</a:t>
            </a:r>
            <a:r>
              <a:rPr lang="es-PE" sz="1200" i="1" dirty="0" smtClean="0">
                <a:solidFill>
                  <a:schemeClr val="bg1"/>
                </a:solidFill>
              </a:rPr>
              <a:t> (</a:t>
            </a:r>
            <a:r>
              <a:rPr lang="es-PE" sz="1200" i="1" dirty="0" err="1" smtClean="0">
                <a:solidFill>
                  <a:schemeClr val="bg1"/>
                </a:solidFill>
              </a:rPr>
              <a:t>Licciardi</a:t>
            </a:r>
            <a:r>
              <a:rPr lang="es-PE" sz="1200" i="1" dirty="0" smtClean="0">
                <a:solidFill>
                  <a:schemeClr val="bg1"/>
                </a:solidFill>
              </a:rPr>
              <a:t> et al., 2009)</a:t>
            </a:r>
            <a:endParaRPr lang="es-PE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8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412015"/>
              </p:ext>
            </p:extLst>
          </p:nvPr>
        </p:nvGraphicFramePr>
        <p:xfrm>
          <a:off x="2442724" y="358074"/>
          <a:ext cx="3785039" cy="4877972"/>
        </p:xfrm>
        <a:graphic>
          <a:graphicData uri="http://schemas.openxmlformats.org/drawingml/2006/table">
            <a:tbl>
              <a:tblPr/>
              <a:tblGrid>
                <a:gridCol w="254220"/>
                <a:gridCol w="870507"/>
                <a:gridCol w="1183787"/>
                <a:gridCol w="1476525"/>
              </a:tblGrid>
              <a:tr h="177793">
                <a:tc gridSpan="4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GEOINDICADORES DEL CAMBIO CLIMÁTICO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8411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Nº </a:t>
                      </a:r>
                      <a:endParaRPr kumimoji="0" lang="es-PE" altLang="es-E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Geoindicador</a:t>
                      </a:r>
                      <a:endParaRPr kumimoji="0" lang="es-PE" altLang="es-E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Descripción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Método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148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Cubierta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nival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(km</a:t>
                      </a:r>
                      <a:r>
                        <a:rPr kumimoji="0" lang="es-ES" altLang="es-ES" sz="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Superficie cubierta por nieve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defTabSz="1042988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defTabSz="1042988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defTabSz="1042988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Reclasificación automática 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NDSI 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de imágenes de satélite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148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Cobertura glaciar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(km</a:t>
                      </a:r>
                      <a:r>
                        <a:rPr kumimoji="0" lang="es-ES" altLang="es-ES" sz="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Superficie de los glaciares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algn="l" defTabSz="1042988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defTabSz="1042988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defTabSz="1042988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Reclasificación automática </a:t>
                      </a: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NDGI 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de imágenes de satélite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148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es-PE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nowline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Altitud de las nieves perpetuas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9362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Modelos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digitales del volumen de los glaciares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(km</a:t>
                      </a:r>
                      <a:r>
                        <a:rPr kumimoji="0" lang="es-ES" altLang="es-ES" sz="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Evaluación del  los cambios en el volumen de los glaciares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Resta de modelos digitales del terreno en sistemas de información geográfica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4110"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ELAm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Altitud de la Línea de Equilibro de los glaciares (ELA) deducida de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mediciones sobre el terreno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Monitoreo del balance de masa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</a:tr>
              <a:tr h="50951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AABI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altLang="es-ES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Area x Altitude Balance Index</a:t>
                      </a:r>
                      <a:r>
                        <a:rPr kumimoji="0" lang="en-U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</a:tr>
              <a:tr h="56624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ELAg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 deducida de la geomorfología y altitud del glaciar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AABR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altLang="es-ES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Area x Altitude Balance Ratio</a:t>
                      </a:r>
                      <a:r>
                        <a:rPr kumimoji="0" lang="en-U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Dataciones absolutas (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paleoglaciares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</a:tr>
              <a:tr h="31148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ELAc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 deducida de datos climáticos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Mediciones de campo y ecuaciones del balance de masa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</a:tr>
              <a:tr h="43886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Permafrost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Presencia de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capas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subsuperficiales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de suelo helado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Monitoreo de la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temperatura del suelo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3886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RILA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Altitud de la línea de arranque de glaciares rocosos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Elaboración e interpretación de cartografías geomofológicas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3886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Proxies</a:t>
                      </a:r>
                      <a:endParaRPr kumimoji="0" lang="es-ES" altLang="es-ES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climáticos y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paleoclimáticos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Datos climáticos y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paleoclimáticos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indirectos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Tratamiento estadístico de los datos y comparación con otros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geoindicadores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" name="Grupo 11"/>
          <p:cNvGrpSpPr/>
          <p:nvPr/>
        </p:nvGrpSpPr>
        <p:grpSpPr>
          <a:xfrm>
            <a:off x="0" y="1"/>
            <a:ext cx="9376569" cy="5236045"/>
            <a:chOff x="0" y="1"/>
            <a:chExt cx="9376569" cy="5236045"/>
          </a:xfrm>
        </p:grpSpPr>
        <p:pic>
          <p:nvPicPr>
            <p:cNvPr id="2" name="Picture 2" descr="F 999 Detalle lenguas Queñua Ranra 20-10-05 CON ELA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23633"/>
            <a:stretch/>
          </p:blipFill>
          <p:spPr bwMode="auto">
            <a:xfrm>
              <a:off x="0" y="1"/>
              <a:ext cx="9144000" cy="5236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 Box 3"/>
            <p:cNvSpPr txBox="1">
              <a:spLocks noChangeArrowheads="1"/>
            </p:cNvSpPr>
            <p:nvPr/>
          </p:nvSpPr>
          <p:spPr bwMode="auto">
            <a:xfrm>
              <a:off x="196056" y="4906053"/>
              <a:ext cx="91805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ES" altLang="es-ES" sz="1200" dirty="0">
                  <a:solidFill>
                    <a:srgbClr val="DDDDDD"/>
                  </a:solidFill>
                  <a:latin typeface="Times New Roman" pitchFamily="18" charset="0"/>
                  <a:cs typeface="Times New Roman" pitchFamily="18" charset="0"/>
                </a:rPr>
                <a:t>Cumbre oriental del Nevado Coropuna (6305 m) vista desde la quebrada </a:t>
              </a:r>
              <a:r>
                <a:rPr lang="es-ES" altLang="es-ES" sz="1200" dirty="0" err="1">
                  <a:solidFill>
                    <a:srgbClr val="DDDDDD"/>
                  </a:solidFill>
                  <a:latin typeface="Times New Roman" pitchFamily="18" charset="0"/>
                  <a:cs typeface="Times New Roman" pitchFamily="18" charset="0"/>
                </a:rPr>
                <a:t>Queñua</a:t>
              </a:r>
              <a:r>
                <a:rPr lang="es-ES" altLang="es-ES" sz="1200" dirty="0">
                  <a:solidFill>
                    <a:srgbClr val="DDDDDD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s-ES" altLang="es-ES" sz="1200" dirty="0" err="1">
                  <a:solidFill>
                    <a:srgbClr val="DDDDDD"/>
                  </a:solidFill>
                  <a:latin typeface="Times New Roman" pitchFamily="18" charset="0"/>
                  <a:cs typeface="Times New Roman" pitchFamily="18" charset="0"/>
                </a:rPr>
                <a:t>Ranra</a:t>
              </a:r>
              <a:r>
                <a:rPr lang="es-ES" altLang="es-ES" sz="1200" dirty="0">
                  <a:solidFill>
                    <a:srgbClr val="DDDDDD"/>
                  </a:solidFill>
                  <a:latin typeface="Times New Roman" pitchFamily="18" charset="0"/>
                  <a:cs typeface="Times New Roman" pitchFamily="18" charset="0"/>
                </a:rPr>
                <a:t>, al NE del complejo volcánico.</a:t>
              </a:r>
            </a:p>
          </p:txBody>
        </p:sp>
        <p:sp>
          <p:nvSpPr>
            <p:cNvPr id="4" name="Text Box 7"/>
            <p:cNvSpPr txBox="1">
              <a:spLocks noChangeArrowheads="1"/>
            </p:cNvSpPr>
            <p:nvPr/>
          </p:nvSpPr>
          <p:spPr bwMode="auto">
            <a:xfrm>
              <a:off x="3059113" y="2276475"/>
              <a:ext cx="2592387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ES" altLang="es-ES">
                  <a:latin typeface="Times New Roman" pitchFamily="18" charset="0"/>
                  <a:cs typeface="Times New Roman" pitchFamily="18" charset="0"/>
                </a:rPr>
                <a:t>Zona de acumulación</a:t>
              </a:r>
            </a:p>
          </p:txBody>
        </p:sp>
        <p:sp>
          <p:nvSpPr>
            <p:cNvPr id="5" name="Text Box 8"/>
            <p:cNvSpPr txBox="1">
              <a:spLocks noChangeArrowheads="1"/>
            </p:cNvSpPr>
            <p:nvPr/>
          </p:nvSpPr>
          <p:spPr bwMode="auto">
            <a:xfrm>
              <a:off x="3635375" y="3392488"/>
              <a:ext cx="2592388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ES" altLang="es-ES">
                  <a:latin typeface="Times New Roman" pitchFamily="18" charset="0"/>
                  <a:cs typeface="Times New Roman" pitchFamily="18" charset="0"/>
                </a:rPr>
                <a:t>Zona de ablación</a:t>
              </a:r>
            </a:p>
          </p:txBody>
        </p:sp>
        <p:sp>
          <p:nvSpPr>
            <p:cNvPr id="6" name="Text Box 13"/>
            <p:cNvSpPr txBox="1">
              <a:spLocks noChangeArrowheads="1"/>
            </p:cNvSpPr>
            <p:nvPr/>
          </p:nvSpPr>
          <p:spPr bwMode="auto">
            <a:xfrm>
              <a:off x="322263" y="860425"/>
              <a:ext cx="4897437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DDD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pt-BR" altLang="es-ES" dirty="0">
                  <a:solidFill>
                    <a:srgbClr val="CCECFF"/>
                  </a:solidFill>
                  <a:latin typeface="Times New Roman" pitchFamily="18" charset="0"/>
                </a:rPr>
                <a:t>Concepto de ELA (</a:t>
              </a:r>
              <a:r>
                <a:rPr lang="pt-BR" altLang="es-ES" i="1" dirty="0" err="1">
                  <a:solidFill>
                    <a:srgbClr val="CCECFF"/>
                  </a:solidFill>
                  <a:latin typeface="Times New Roman" pitchFamily="18" charset="0"/>
                </a:rPr>
                <a:t>Equilibrium</a:t>
              </a:r>
              <a:r>
                <a:rPr lang="pt-BR" altLang="es-ES" i="1" dirty="0">
                  <a:solidFill>
                    <a:srgbClr val="CCECFF"/>
                  </a:solidFill>
                  <a:latin typeface="Times New Roman" pitchFamily="18" charset="0"/>
                </a:rPr>
                <a:t> </a:t>
              </a:r>
              <a:r>
                <a:rPr lang="pt-BR" altLang="es-ES" i="1" dirty="0" err="1">
                  <a:solidFill>
                    <a:srgbClr val="CCECFF"/>
                  </a:solidFill>
                  <a:latin typeface="Times New Roman" pitchFamily="18" charset="0"/>
                </a:rPr>
                <a:t>Line</a:t>
              </a:r>
              <a:r>
                <a:rPr lang="pt-BR" altLang="es-ES" i="1" dirty="0">
                  <a:solidFill>
                    <a:srgbClr val="CCECFF"/>
                  </a:solidFill>
                  <a:latin typeface="Times New Roman" pitchFamily="18" charset="0"/>
                </a:rPr>
                <a:t> Altitude</a:t>
              </a:r>
              <a:r>
                <a:rPr lang="pt-BR" altLang="es-ES" dirty="0">
                  <a:solidFill>
                    <a:srgbClr val="CCECFF"/>
                  </a:solidFill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7" name="Text Box 14"/>
            <p:cNvSpPr txBox="1">
              <a:spLocks noChangeArrowheads="1"/>
            </p:cNvSpPr>
            <p:nvPr/>
          </p:nvSpPr>
          <p:spPr bwMode="auto">
            <a:xfrm>
              <a:off x="5201940" y="483518"/>
              <a:ext cx="3457575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DDD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pt-BR" altLang="es-ES" dirty="0">
                  <a:solidFill>
                    <a:srgbClr val="CCECFF"/>
                  </a:solidFill>
                  <a:latin typeface="Times New Roman" pitchFamily="18" charset="0"/>
                </a:rPr>
                <a:t>- </a:t>
              </a:r>
              <a:r>
                <a:rPr lang="pt-BR" altLang="es-ES" dirty="0" smtClean="0">
                  <a:solidFill>
                    <a:srgbClr val="CCECFF"/>
                  </a:solidFill>
                  <a:latin typeface="Times New Roman" pitchFamily="18" charset="0"/>
                </a:rPr>
                <a:t>ELA de </a:t>
              </a:r>
              <a:r>
                <a:rPr lang="pt-BR" altLang="es-ES" dirty="0" err="1" smtClean="0">
                  <a:solidFill>
                    <a:srgbClr val="CCECFF"/>
                  </a:solidFill>
                  <a:latin typeface="Times New Roman" pitchFamily="18" charset="0"/>
                </a:rPr>
                <a:t>monitoreo</a:t>
              </a:r>
              <a:r>
                <a:rPr lang="pt-BR" altLang="es-ES" dirty="0" smtClean="0">
                  <a:solidFill>
                    <a:srgbClr val="CCECFF"/>
                  </a:solidFill>
                  <a:latin typeface="Times New Roman" pitchFamily="18" charset="0"/>
                </a:rPr>
                <a:t> (</a:t>
              </a:r>
              <a:r>
                <a:rPr lang="pt-BR" altLang="es-ES" dirty="0" err="1" smtClean="0">
                  <a:solidFill>
                    <a:srgbClr val="CCECFF"/>
                  </a:solidFill>
                  <a:latin typeface="Times New Roman" pitchFamily="18" charset="0"/>
                </a:rPr>
                <a:t>ELAm</a:t>
              </a:r>
              <a:r>
                <a:rPr lang="pt-BR" altLang="es-ES" dirty="0" smtClean="0">
                  <a:solidFill>
                    <a:srgbClr val="CCECFF"/>
                  </a:solidFill>
                  <a:latin typeface="Times New Roman" pitchFamily="18" charset="0"/>
                </a:rPr>
                <a:t>)</a:t>
              </a:r>
            </a:p>
            <a:p>
              <a:pPr algn="just" eaLnBrk="1" hangingPunct="1">
                <a:spcBef>
                  <a:spcPct val="50000"/>
                </a:spcBef>
              </a:pPr>
              <a:r>
                <a:rPr lang="pt-BR" altLang="es-ES" dirty="0" smtClean="0">
                  <a:solidFill>
                    <a:srgbClr val="CCECFF"/>
                  </a:solidFill>
                  <a:latin typeface="Times New Roman" pitchFamily="18" charset="0"/>
                </a:rPr>
                <a:t>- ELA </a:t>
              </a:r>
              <a:r>
                <a:rPr lang="pt-BR" altLang="es-ES" dirty="0">
                  <a:solidFill>
                    <a:srgbClr val="CCECFF"/>
                  </a:solidFill>
                  <a:latin typeface="Times New Roman" pitchFamily="18" charset="0"/>
                </a:rPr>
                <a:t>geomorfológica (</a:t>
              </a:r>
              <a:r>
                <a:rPr lang="pt-BR" altLang="es-ES" dirty="0" err="1">
                  <a:solidFill>
                    <a:srgbClr val="CCECFF"/>
                  </a:solidFill>
                  <a:latin typeface="Times New Roman" pitchFamily="18" charset="0"/>
                </a:rPr>
                <a:t>ELAg</a:t>
              </a:r>
              <a:r>
                <a:rPr lang="pt-BR" altLang="es-ES" dirty="0">
                  <a:solidFill>
                    <a:srgbClr val="CCECFF"/>
                  </a:solidFill>
                  <a:latin typeface="Times New Roman" pitchFamily="18" charset="0"/>
                </a:rPr>
                <a:t>)</a:t>
              </a:r>
            </a:p>
            <a:p>
              <a:pPr algn="just" eaLnBrk="1" hangingPunct="1">
                <a:spcBef>
                  <a:spcPct val="50000"/>
                </a:spcBef>
              </a:pPr>
              <a:r>
                <a:rPr lang="pt-BR" altLang="es-ES" dirty="0">
                  <a:solidFill>
                    <a:srgbClr val="CCECFF"/>
                  </a:solidFill>
                  <a:latin typeface="Times New Roman" pitchFamily="18" charset="0"/>
                </a:rPr>
                <a:t>- ELA climática (</a:t>
              </a:r>
              <a:r>
                <a:rPr lang="pt-BR" altLang="es-ES" dirty="0" err="1">
                  <a:solidFill>
                    <a:srgbClr val="CCECFF"/>
                  </a:solidFill>
                  <a:latin typeface="Times New Roman" pitchFamily="18" charset="0"/>
                </a:rPr>
                <a:t>ELAc</a:t>
              </a:r>
              <a:r>
                <a:rPr lang="pt-BR" altLang="es-ES" dirty="0">
                  <a:solidFill>
                    <a:srgbClr val="CCECFF"/>
                  </a:solidFill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9" name="Text Box 20"/>
            <p:cNvSpPr txBox="1">
              <a:spLocks noChangeArrowheads="1"/>
            </p:cNvSpPr>
            <p:nvPr/>
          </p:nvSpPr>
          <p:spPr bwMode="auto">
            <a:xfrm>
              <a:off x="4791075" y="338659"/>
              <a:ext cx="433388" cy="1323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DDD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es-ES" sz="8000" dirty="0">
                  <a:solidFill>
                    <a:srgbClr val="CCECFF"/>
                  </a:solidFill>
                  <a:latin typeface="Times New Roman" pitchFamily="18" charset="0"/>
                  <a:cs typeface="Arial" charset="0"/>
                </a:rPr>
                <a:t>{</a:t>
              </a:r>
            </a:p>
          </p:txBody>
        </p:sp>
      </p:grp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0" y="-26988"/>
            <a:ext cx="9180513" cy="36830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s-ES" u="sng" dirty="0" smtClean="0">
                <a:latin typeface="Times New Roman" pitchFamily="18" charset="0"/>
              </a:rPr>
              <a:t>EL REGISTRO GLACIAL DEL CAMBIO CLIMÁTICO</a:t>
            </a:r>
            <a:r>
              <a:rPr lang="es-ES" dirty="0" smtClean="0">
                <a:latin typeface="Times New Roman" pitchFamily="18" charset="0"/>
              </a:rPr>
              <a:t>: </a:t>
            </a:r>
            <a:r>
              <a:rPr lang="es-ES" dirty="0" err="1" smtClean="0">
                <a:latin typeface="Times New Roman" pitchFamily="18" charset="0"/>
              </a:rPr>
              <a:t>ELAs</a:t>
            </a:r>
            <a:endParaRPr lang="es-E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01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-1" y="0"/>
            <a:ext cx="9129513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2200" b="1" dirty="0" err="1" smtClean="0">
                <a:solidFill>
                  <a:srgbClr val="663300"/>
                </a:solidFill>
                <a:latin typeface="Times New Roman" pitchFamily="18" charset="0"/>
              </a:rPr>
              <a:t>Geoindicadores</a:t>
            </a:r>
            <a:r>
              <a:rPr lang="es-AR" sz="2200" b="1" dirty="0" smtClean="0">
                <a:solidFill>
                  <a:srgbClr val="663300"/>
                </a:solidFill>
                <a:latin typeface="Times New Roman" pitchFamily="18" charset="0"/>
              </a:rPr>
              <a:t> del cambio climático: permafrost</a:t>
            </a: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0" y="4745676"/>
            <a:ext cx="91295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1200" dirty="0" smtClean="0">
                <a:latin typeface="Times New Roman" pitchFamily="18" charset="0"/>
              </a:rPr>
              <a:t>Hallazgo de permafrost en el Nevado Coropuna (2012)</a:t>
            </a:r>
            <a:endParaRPr lang="es-PE" sz="1200" dirty="0">
              <a:latin typeface="Times New Roman" pitchFamily="18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442310"/>
            <a:ext cx="7559040" cy="436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3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Figura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2" y="2948341"/>
            <a:ext cx="3097096" cy="214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993" y="411510"/>
            <a:ext cx="5536546" cy="4681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-1" y="0"/>
            <a:ext cx="9129513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22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Geoindicadores</a:t>
            </a:r>
            <a:r>
              <a:rPr lang="es-AR" sz="2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del cambio climático: </a:t>
            </a:r>
            <a:r>
              <a:rPr lang="es-AR" sz="22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proxies</a:t>
            </a:r>
            <a:r>
              <a:rPr lang="es-AR" sz="2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</a:t>
            </a:r>
            <a:r>
              <a:rPr lang="es-AR" sz="2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(</a:t>
            </a:r>
            <a:r>
              <a:rPr lang="es-AR" sz="2200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Last</a:t>
            </a:r>
            <a:r>
              <a:rPr lang="es-AR" sz="22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Glacial </a:t>
            </a:r>
            <a:r>
              <a:rPr lang="es-AR" sz="2200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Maximum</a:t>
            </a:r>
            <a:r>
              <a:rPr lang="es-AR" sz="2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6042" y="555526"/>
            <a:ext cx="3384376" cy="230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 marL="342900" indent="-3429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1) </a:t>
            </a:r>
            <a:r>
              <a:rPr lang="es-AR" altLang="es-ES" sz="11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Coincidencia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del 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máximo enfriamiento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con el mínimo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nivel relativo del 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mar</a:t>
            </a:r>
            <a:endParaRPr lang="es-AR" altLang="es-ES" sz="1100" b="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2) Las temperaturas de 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ambos hemisferios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evolucionan de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diferente manera (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calentamiento diferencial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después del LGM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).</a:t>
            </a:r>
            <a:endParaRPr lang="es-AR" altLang="es-ES" sz="1100" b="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3) </a:t>
            </a:r>
            <a:r>
              <a:rPr lang="es-AR" altLang="es-ES" sz="1100" b="0" u="sng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Correlación entre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: -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Dataciones glaciales y 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presencia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de </a:t>
            </a:r>
            <a:endParaRPr lang="es-AR" altLang="es-ES" sz="1100" b="0" dirty="0" smtClean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100" b="0" dirty="0" err="1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Paleolagos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en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el altiplano boliviano</a:t>
            </a:r>
          </a:p>
          <a:p>
            <a:pPr marL="0" indent="0" algn="just" eaLnBrk="1" hangingPunct="1">
              <a:spcBef>
                <a:spcPct val="50000"/>
              </a:spcBef>
            </a:pP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Fases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húmedas Andes 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Centrales y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fases frías Hemisferio Norte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Relación entre la humedad de 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los Andes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Centrales y el </a:t>
            </a:r>
            <a:endParaRPr lang="es-AR" altLang="es-ES" sz="1100" b="0" dirty="0" smtClean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Enfriamiento del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Hemisferio Norte (ZCIT).</a:t>
            </a:r>
            <a:endParaRPr lang="es-ES" altLang="es-ES" sz="1100" b="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-"/>
            </a:pPr>
            <a:endParaRPr lang="es-ES" altLang="es-ES" sz="1100" b="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11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404584" y="157520"/>
            <a:ext cx="2084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400" b="1" u="sng" dirty="0" smtClean="0">
                <a:latin typeface="Times New Roman" pitchFamily="18" charset="0"/>
                <a:cs typeface="Times New Roman" pitchFamily="18" charset="0"/>
              </a:rPr>
              <a:t>CONTENIDO</a:t>
            </a:r>
            <a:endParaRPr lang="es-PE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79512" y="621963"/>
            <a:ext cx="85274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s-PE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INTRODUCCIÓN</a:t>
            </a:r>
          </a:p>
          <a:p>
            <a:pPr marL="800100" lvl="1" indent="-342900">
              <a:buAutoNum type="alphaLcParenR"/>
            </a:pP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Conceptos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Básicos.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AutoNum type="alphaLcParenR"/>
            </a:pP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Factores que influyen en el Cambio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Climático.</a:t>
            </a:r>
          </a:p>
          <a:p>
            <a:pPr lvl="1"/>
            <a:endParaRPr lang="es-PE" sz="16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es-PE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PROYECTO GA51: GEOMORFOLOGÍA Y CAMBIO CLIMÁTICO (INGEMMET) – CRYOPERU</a:t>
            </a:r>
          </a:p>
          <a:p>
            <a:pPr marL="800100" lvl="1" indent="-342900">
              <a:buAutoNum type="alphaLcParenR"/>
            </a:pP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Geoindicadores del Cambio Climático.</a:t>
            </a:r>
          </a:p>
          <a:p>
            <a:pPr lvl="1"/>
            <a:endParaRPr lang="es-PE" sz="16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arenR"/>
            </a:pPr>
            <a:r>
              <a:rPr lang="es-PE" sz="1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LABORES DEL INGEMMET EN EL PROYECTO CRYOPERU.</a:t>
            </a:r>
          </a:p>
          <a:p>
            <a:pPr marL="800100" lvl="1" indent="-342900">
              <a:buAutoNum type="alphaLcParenR"/>
            </a:pPr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Cálculo de la Altitud de la Línea de Equilibrio ELA, de los glaciares actuales y </a:t>
            </a:r>
          </a:p>
          <a:p>
            <a:pPr lvl="1"/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los glaciares del pasado.</a:t>
            </a:r>
          </a:p>
          <a:p>
            <a:pPr lvl="1"/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b)   </a:t>
            </a:r>
            <a:r>
              <a:rPr lang="es-PE" sz="16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Instalación de sensores de </a:t>
            </a:r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temperatura.</a:t>
            </a:r>
            <a:endParaRPr lang="es-PE" sz="16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AutoNum type="alphaLcParenR" startAt="3"/>
            </a:pPr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Recolección </a:t>
            </a:r>
            <a:r>
              <a:rPr lang="es-PE" sz="16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 muestras de bloques </a:t>
            </a:r>
            <a:r>
              <a:rPr lang="es-PE" sz="1600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morrénicos</a:t>
            </a:r>
            <a:r>
              <a:rPr lang="es-PE" sz="16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para dataciones </a:t>
            </a:r>
            <a:r>
              <a:rPr lang="es-PE" sz="1600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cosmogénicas</a:t>
            </a:r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00100" lvl="1" indent="-342900">
              <a:buFontTx/>
              <a:buAutoNum type="alphaLcParenR" startAt="3"/>
            </a:pPr>
            <a:r>
              <a:rPr lang="es-PE" sz="16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Prospección geofísica en áreas de </a:t>
            </a:r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Permafrost</a:t>
            </a:r>
            <a:endParaRPr lang="es-PE" sz="16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20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18549" t="9387" r="18969" b="19448"/>
          <a:stretch/>
        </p:blipFill>
        <p:spPr>
          <a:xfrm>
            <a:off x="1309237" y="840837"/>
            <a:ext cx="6551711" cy="419544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-396552" y="0"/>
            <a:ext cx="9540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AutoNum type="alphaLcParenR"/>
            </a:pPr>
            <a:r>
              <a:rPr lang="es-PE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Cálculo de la Altitud de la Línea de Equilibrio ELA, de los glaciares actuales y </a:t>
            </a:r>
            <a:r>
              <a:rPr lang="es-PE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los </a:t>
            </a:r>
            <a:r>
              <a:rPr lang="es-PE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glaciares del pasado.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19008" t="9562" r="18645" b="20115"/>
          <a:stretch/>
        </p:blipFill>
        <p:spPr>
          <a:xfrm>
            <a:off x="1309237" y="840837"/>
            <a:ext cx="6583509" cy="417490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20599" t="13579" r="15556" b="13579"/>
          <a:stretch/>
        </p:blipFill>
        <p:spPr>
          <a:xfrm>
            <a:off x="1309237" y="840837"/>
            <a:ext cx="6561106" cy="420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9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531" t="27721" r="1959" b="7987"/>
          <a:stretch/>
        </p:blipFill>
        <p:spPr>
          <a:xfrm>
            <a:off x="0" y="0"/>
            <a:ext cx="9127797" cy="35283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10039" t="36982" r="36002" b="21882"/>
          <a:stretch/>
        </p:blipFill>
        <p:spPr>
          <a:xfrm>
            <a:off x="2627784" y="3528392"/>
            <a:ext cx="3600400" cy="154321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6876256" y="4227934"/>
            <a:ext cx="1705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 err="1" smtClean="0"/>
              <a:t>Osmaston</a:t>
            </a:r>
            <a:r>
              <a:rPr lang="es-PE" dirty="0" smtClean="0"/>
              <a:t>, 2005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76294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2241" t="13781" r="18614" b="14360"/>
          <a:stretch/>
        </p:blipFill>
        <p:spPr>
          <a:xfrm>
            <a:off x="-1334" y="0"/>
            <a:ext cx="7530027" cy="5143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0039" t="36982" r="36002" b="21882"/>
          <a:stretch/>
        </p:blipFill>
        <p:spPr>
          <a:xfrm>
            <a:off x="5364088" y="123478"/>
            <a:ext cx="3600400" cy="15432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5044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18549" t="9387" r="18969" b="19448"/>
          <a:stretch/>
        </p:blipFill>
        <p:spPr>
          <a:xfrm>
            <a:off x="1309237" y="840837"/>
            <a:ext cx="6551711" cy="419544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-396552" y="0"/>
            <a:ext cx="9540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AutoNum type="alphaLcParenR"/>
            </a:pPr>
            <a:r>
              <a:rPr lang="es-PE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Cálculo de la Altitud de la Línea de Equilibrio ELA, de los glaciares actuales y </a:t>
            </a:r>
            <a:r>
              <a:rPr lang="es-PE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los </a:t>
            </a:r>
            <a:r>
              <a:rPr lang="es-PE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glaciares del pasado.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19008" t="9562" r="18645" b="20115"/>
          <a:stretch/>
        </p:blipFill>
        <p:spPr>
          <a:xfrm>
            <a:off x="1309237" y="840837"/>
            <a:ext cx="6583509" cy="417490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20782" t="13690" r="22259" b="15119"/>
          <a:stretch/>
        </p:blipFill>
        <p:spPr>
          <a:xfrm>
            <a:off x="1608470" y="840837"/>
            <a:ext cx="5985042" cy="420570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/>
          <a:srcRect l="21554" t="14039" r="22288" b="15275"/>
          <a:stretch/>
        </p:blipFill>
        <p:spPr>
          <a:xfrm>
            <a:off x="1651285" y="840837"/>
            <a:ext cx="5934528" cy="4199821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841374" y="1275606"/>
            <a:ext cx="129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 smtClean="0">
                <a:solidFill>
                  <a:srgbClr val="FF0000"/>
                </a:solidFill>
              </a:rPr>
              <a:t>4847msnm.</a:t>
            </a:r>
          </a:p>
        </p:txBody>
      </p:sp>
    </p:spTree>
    <p:extLst>
      <p:ext uri="{BB962C8B-B14F-4D97-AF65-F5344CB8AC3E}">
        <p14:creationId xmlns:p14="http://schemas.microsoft.com/office/powerpoint/2010/main" val="225667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2308" t="14283" r="22367" b="14295"/>
          <a:stretch/>
        </p:blipFill>
        <p:spPr>
          <a:xfrm>
            <a:off x="0" y="267494"/>
            <a:ext cx="6084168" cy="441592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24006" t="45813" r="31422" b="20016"/>
          <a:stretch/>
        </p:blipFill>
        <p:spPr>
          <a:xfrm>
            <a:off x="6107205" y="3651870"/>
            <a:ext cx="2960582" cy="12761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ángulo 5"/>
          <p:cNvSpPr/>
          <p:nvPr/>
        </p:nvSpPr>
        <p:spPr>
          <a:xfrm>
            <a:off x="6084168" y="267494"/>
            <a:ext cx="2960582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Calcular la variación de temperatura desde el final de la etapa del último avance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glaciar hasta el presente.</a:t>
            </a:r>
            <a:endParaRPr lang="es-PE" sz="1400" dirty="0">
              <a:solidFill>
                <a:schemeClr val="accent5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Definir tasas de </a:t>
            </a:r>
            <a:r>
              <a:rPr lang="es-PE" sz="1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deglaciación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base a la reducción de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superficie (m 2 /año) y a la variación de la ELA de los glaciares actuales con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respecto a los </a:t>
            </a:r>
            <a:r>
              <a:rPr lang="es-PE" sz="1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paleoglaciares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PE" sz="1400" dirty="0">
              <a:solidFill>
                <a:schemeClr val="accent5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Elaborar pronósticos sobre el derretimiento de los glaciares </a:t>
            </a:r>
            <a:r>
              <a:rPr lang="es-PE" sz="1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utilizando 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indicadores las tasas de </a:t>
            </a:r>
            <a:r>
              <a:rPr lang="es-PE" sz="14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deglaciación</a:t>
            </a:r>
            <a:r>
              <a:rPr lang="es-PE" sz="1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PE" sz="1400" dirty="0">
              <a:solidFill>
                <a:schemeClr val="accent5">
                  <a:lumMod val="40000"/>
                  <a:lumOff val="6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42084" y="4589502"/>
            <a:ext cx="2752551" cy="553998"/>
            <a:chOff x="3042084" y="4589502"/>
            <a:chExt cx="2752551" cy="553998"/>
          </a:xfrm>
        </p:grpSpPr>
        <p:sp>
          <p:nvSpPr>
            <p:cNvPr id="8" name="Triángulo isósceles 7"/>
            <p:cNvSpPr/>
            <p:nvPr/>
          </p:nvSpPr>
          <p:spPr>
            <a:xfrm>
              <a:off x="3042084" y="4722485"/>
              <a:ext cx="215922" cy="288032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>
                <a:solidFill>
                  <a:schemeClr val="bg1"/>
                </a:solidFill>
              </a:endParaRP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3210814" y="4589502"/>
              <a:ext cx="10227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PE" sz="3000" dirty="0" smtClean="0">
                  <a:solidFill>
                    <a:schemeClr val="bg1"/>
                  </a:solidFill>
                </a:rPr>
                <a:t>GTV=</a:t>
              </a:r>
              <a:endParaRPr lang="es-PE" sz="3000" dirty="0">
                <a:solidFill>
                  <a:schemeClr val="bg1"/>
                </a:solidFill>
              </a:endParaRPr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4138412" y="4646720"/>
              <a:ext cx="16562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PE" sz="24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0,0065ºC/m</a:t>
              </a:r>
              <a:endParaRPr lang="es-PE" sz="2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93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1" y="-20241"/>
            <a:ext cx="9180513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u="sng" dirty="0" smtClean="0">
                <a:latin typeface="Times New Roman" pitchFamily="18" charset="0"/>
              </a:rPr>
              <a:t>PRONÓSTICOS DE FUTURO</a:t>
            </a:r>
            <a:endParaRPr lang="es-ES" altLang="es-ES" dirty="0">
              <a:latin typeface="Times New Roman" pitchFamily="18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1" y="483517"/>
            <a:ext cx="4314069" cy="457093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7248" y="483517"/>
            <a:ext cx="3569208" cy="2431711"/>
          </a:xfrm>
          <a:prstGeom prst="rect">
            <a:avLst/>
          </a:prstGeom>
        </p:spPr>
      </p:pic>
      <p:pic>
        <p:nvPicPr>
          <p:cNvPr id="7" name="Picture 8" descr="C3 Glaciar QR en estado terminal (agosto 2010)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2931790"/>
            <a:ext cx="2808312" cy="213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51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252536" y="10462"/>
            <a:ext cx="5957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s-PE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b)   Instalación de sensores de temperatura.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" y="585143"/>
            <a:ext cx="2996952" cy="224771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107" y="585142"/>
            <a:ext cx="2990893" cy="224317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077" y="2891431"/>
            <a:ext cx="2993923" cy="224544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98186"/>
            <a:ext cx="2993752" cy="224531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462" y="771550"/>
            <a:ext cx="3005044" cy="400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09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252536" y="10462"/>
            <a:ext cx="5957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s-PE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b)   Instalación de sensores de temperatura.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435" y="448616"/>
            <a:ext cx="3120404" cy="2340303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7198601" y="843558"/>
            <a:ext cx="648072" cy="648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81850" y="1376928"/>
            <a:ext cx="3114820" cy="233611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56424" y="1447968"/>
            <a:ext cx="4568468" cy="256976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698" y="2931790"/>
            <a:ext cx="3779912" cy="212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0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252536" y="10462"/>
            <a:ext cx="5957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s-PE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b)   Instalación de sensores de temperatura.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 t="8001" r="10801" b="22001"/>
          <a:stretch/>
        </p:blipFill>
        <p:spPr>
          <a:xfrm>
            <a:off x="3653177" y="2355726"/>
            <a:ext cx="2007197" cy="278777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086" y="411510"/>
            <a:ext cx="2592288" cy="194421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24006" t="45813" r="31422" b="20016"/>
          <a:stretch/>
        </p:blipFill>
        <p:spPr>
          <a:xfrm>
            <a:off x="83755" y="555526"/>
            <a:ext cx="2960582" cy="12761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Forma libre 9"/>
          <p:cNvSpPr/>
          <p:nvPr/>
        </p:nvSpPr>
        <p:spPr>
          <a:xfrm>
            <a:off x="0" y="2572645"/>
            <a:ext cx="2984331" cy="1505845"/>
          </a:xfrm>
          <a:custGeom>
            <a:avLst/>
            <a:gdLst>
              <a:gd name="connsiteX0" fmla="*/ 0 w 6750121"/>
              <a:gd name="connsiteY0" fmla="*/ 0 h 2835667"/>
              <a:gd name="connsiteX1" fmla="*/ 215757 w 6750121"/>
              <a:gd name="connsiteY1" fmla="*/ 102742 h 2835667"/>
              <a:gd name="connsiteX2" fmla="*/ 369870 w 6750121"/>
              <a:gd name="connsiteY2" fmla="*/ 267128 h 2835667"/>
              <a:gd name="connsiteX3" fmla="*/ 534256 w 6750121"/>
              <a:gd name="connsiteY3" fmla="*/ 452063 h 2835667"/>
              <a:gd name="connsiteX4" fmla="*/ 647272 w 6750121"/>
              <a:gd name="connsiteY4" fmla="*/ 719191 h 2835667"/>
              <a:gd name="connsiteX5" fmla="*/ 842481 w 6750121"/>
              <a:gd name="connsiteY5" fmla="*/ 842481 h 2835667"/>
              <a:gd name="connsiteX6" fmla="*/ 1171254 w 6750121"/>
              <a:gd name="connsiteY6" fmla="*/ 945223 h 2835667"/>
              <a:gd name="connsiteX7" fmla="*/ 1602768 w 6750121"/>
              <a:gd name="connsiteY7" fmla="*/ 1027416 h 2835667"/>
              <a:gd name="connsiteX8" fmla="*/ 2095928 w 6750121"/>
              <a:gd name="connsiteY8" fmla="*/ 965771 h 2835667"/>
              <a:gd name="connsiteX9" fmla="*/ 2342508 w 6750121"/>
              <a:gd name="connsiteY9" fmla="*/ 1078787 h 2835667"/>
              <a:gd name="connsiteX10" fmla="*/ 2558265 w 6750121"/>
              <a:gd name="connsiteY10" fmla="*/ 1304818 h 2835667"/>
              <a:gd name="connsiteX11" fmla="*/ 2887038 w 6750121"/>
              <a:gd name="connsiteY11" fmla="*/ 1438382 h 2835667"/>
              <a:gd name="connsiteX12" fmla="*/ 3020602 w 6750121"/>
              <a:gd name="connsiteY12" fmla="*/ 1664414 h 2835667"/>
              <a:gd name="connsiteX13" fmla="*/ 3236359 w 6750121"/>
              <a:gd name="connsiteY13" fmla="*/ 1859623 h 2835667"/>
              <a:gd name="connsiteX14" fmla="*/ 3462391 w 6750121"/>
              <a:gd name="connsiteY14" fmla="*/ 1921267 h 2835667"/>
              <a:gd name="connsiteX15" fmla="*/ 3801438 w 6750121"/>
              <a:gd name="connsiteY15" fmla="*/ 2034283 h 2835667"/>
              <a:gd name="connsiteX16" fmla="*/ 4140485 w 6750121"/>
              <a:gd name="connsiteY16" fmla="*/ 2085654 h 2835667"/>
              <a:gd name="connsiteX17" fmla="*/ 4818580 w 6750121"/>
              <a:gd name="connsiteY17" fmla="*/ 2167847 h 2835667"/>
              <a:gd name="connsiteX18" fmla="*/ 5229546 w 6750121"/>
              <a:gd name="connsiteY18" fmla="*/ 2424701 h 2835667"/>
              <a:gd name="connsiteX19" fmla="*/ 5763802 w 6750121"/>
              <a:gd name="connsiteY19" fmla="*/ 2383605 h 2835667"/>
              <a:gd name="connsiteX20" fmla="*/ 6092575 w 6750121"/>
              <a:gd name="connsiteY20" fmla="*/ 2393879 h 2835667"/>
              <a:gd name="connsiteX21" fmla="*/ 6472719 w 6750121"/>
              <a:gd name="connsiteY21" fmla="*/ 2640458 h 2835667"/>
              <a:gd name="connsiteX22" fmla="*/ 6750121 w 6750121"/>
              <a:gd name="connsiteY22" fmla="*/ 2835667 h 2835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750121" h="2835667">
                <a:moveTo>
                  <a:pt x="0" y="0"/>
                </a:moveTo>
                <a:cubicBezTo>
                  <a:pt x="77056" y="29110"/>
                  <a:pt x="154112" y="58221"/>
                  <a:pt x="215757" y="102742"/>
                </a:cubicBezTo>
                <a:cubicBezTo>
                  <a:pt x="277402" y="147263"/>
                  <a:pt x="316787" y="208908"/>
                  <a:pt x="369870" y="267128"/>
                </a:cubicBezTo>
                <a:cubicBezTo>
                  <a:pt x="422953" y="325348"/>
                  <a:pt x="488022" y="376719"/>
                  <a:pt x="534256" y="452063"/>
                </a:cubicBezTo>
                <a:cubicBezTo>
                  <a:pt x="580490" y="527407"/>
                  <a:pt x="595901" y="654121"/>
                  <a:pt x="647272" y="719191"/>
                </a:cubicBezTo>
                <a:cubicBezTo>
                  <a:pt x="698643" y="784261"/>
                  <a:pt x="755151" y="804809"/>
                  <a:pt x="842481" y="842481"/>
                </a:cubicBezTo>
                <a:cubicBezTo>
                  <a:pt x="929811" y="880153"/>
                  <a:pt x="1044539" y="914400"/>
                  <a:pt x="1171254" y="945223"/>
                </a:cubicBezTo>
                <a:cubicBezTo>
                  <a:pt x="1297969" y="976046"/>
                  <a:pt x="1448656" y="1023991"/>
                  <a:pt x="1602768" y="1027416"/>
                </a:cubicBezTo>
                <a:cubicBezTo>
                  <a:pt x="1756880" y="1030841"/>
                  <a:pt x="1972638" y="957209"/>
                  <a:pt x="2095928" y="965771"/>
                </a:cubicBezTo>
                <a:cubicBezTo>
                  <a:pt x="2219218" y="974333"/>
                  <a:pt x="2265452" y="1022279"/>
                  <a:pt x="2342508" y="1078787"/>
                </a:cubicBezTo>
                <a:cubicBezTo>
                  <a:pt x="2419564" y="1135295"/>
                  <a:pt x="2467510" y="1244886"/>
                  <a:pt x="2558265" y="1304818"/>
                </a:cubicBezTo>
                <a:cubicBezTo>
                  <a:pt x="2649020" y="1364750"/>
                  <a:pt x="2809982" y="1378449"/>
                  <a:pt x="2887038" y="1438382"/>
                </a:cubicBezTo>
                <a:cubicBezTo>
                  <a:pt x="2964094" y="1498315"/>
                  <a:pt x="2962382" y="1594207"/>
                  <a:pt x="3020602" y="1664414"/>
                </a:cubicBezTo>
                <a:cubicBezTo>
                  <a:pt x="3078822" y="1734621"/>
                  <a:pt x="3162728" y="1816814"/>
                  <a:pt x="3236359" y="1859623"/>
                </a:cubicBezTo>
                <a:cubicBezTo>
                  <a:pt x="3309990" y="1902432"/>
                  <a:pt x="3368211" y="1892157"/>
                  <a:pt x="3462391" y="1921267"/>
                </a:cubicBezTo>
                <a:cubicBezTo>
                  <a:pt x="3556571" y="1950377"/>
                  <a:pt x="3688422" y="2006885"/>
                  <a:pt x="3801438" y="2034283"/>
                </a:cubicBezTo>
                <a:cubicBezTo>
                  <a:pt x="3914454" y="2061681"/>
                  <a:pt x="3970961" y="2063393"/>
                  <a:pt x="4140485" y="2085654"/>
                </a:cubicBezTo>
                <a:cubicBezTo>
                  <a:pt x="4310009" y="2107915"/>
                  <a:pt x="4637070" y="2111339"/>
                  <a:pt x="4818580" y="2167847"/>
                </a:cubicBezTo>
                <a:cubicBezTo>
                  <a:pt x="5000090" y="2224355"/>
                  <a:pt x="5072009" y="2388741"/>
                  <a:pt x="5229546" y="2424701"/>
                </a:cubicBezTo>
                <a:cubicBezTo>
                  <a:pt x="5387083" y="2460661"/>
                  <a:pt x="5619964" y="2388742"/>
                  <a:pt x="5763802" y="2383605"/>
                </a:cubicBezTo>
                <a:cubicBezTo>
                  <a:pt x="5907640" y="2378468"/>
                  <a:pt x="5974422" y="2351070"/>
                  <a:pt x="6092575" y="2393879"/>
                </a:cubicBezTo>
                <a:cubicBezTo>
                  <a:pt x="6210728" y="2436688"/>
                  <a:pt x="6363128" y="2566827"/>
                  <a:pt x="6472719" y="2640458"/>
                </a:cubicBezTo>
                <a:cubicBezTo>
                  <a:pt x="6582310" y="2714089"/>
                  <a:pt x="6666215" y="2774878"/>
                  <a:pt x="6750121" y="283566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Elipse 10"/>
          <p:cNvSpPr/>
          <p:nvPr/>
        </p:nvSpPr>
        <p:spPr>
          <a:xfrm>
            <a:off x="2775615" y="3605546"/>
            <a:ext cx="288134" cy="288134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 smtClean="0"/>
              <a:t>1</a:t>
            </a:r>
            <a:endParaRPr lang="es-PE" dirty="0"/>
          </a:p>
        </p:txBody>
      </p:sp>
      <p:sp>
        <p:nvSpPr>
          <p:cNvPr id="12" name="Elipse 11"/>
          <p:cNvSpPr/>
          <p:nvPr/>
        </p:nvSpPr>
        <p:spPr>
          <a:xfrm>
            <a:off x="1396766" y="3218020"/>
            <a:ext cx="288134" cy="288134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 smtClean="0"/>
              <a:t>2</a:t>
            </a:r>
            <a:endParaRPr lang="es-PE" dirty="0"/>
          </a:p>
        </p:txBody>
      </p:sp>
      <p:sp>
        <p:nvSpPr>
          <p:cNvPr id="13" name="Elipse 12"/>
          <p:cNvSpPr/>
          <p:nvPr/>
        </p:nvSpPr>
        <p:spPr>
          <a:xfrm>
            <a:off x="251520" y="2515262"/>
            <a:ext cx="288134" cy="288134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 smtClean="0"/>
              <a:t>3</a:t>
            </a:r>
            <a:endParaRPr lang="es-PE" dirty="0"/>
          </a:p>
        </p:txBody>
      </p:sp>
      <p:grpSp>
        <p:nvGrpSpPr>
          <p:cNvPr id="14" name="Grupo 13"/>
          <p:cNvGrpSpPr/>
          <p:nvPr/>
        </p:nvGrpSpPr>
        <p:grpSpPr>
          <a:xfrm>
            <a:off x="426479" y="4221611"/>
            <a:ext cx="2752551" cy="553998"/>
            <a:chOff x="762425" y="4077595"/>
            <a:chExt cx="2752551" cy="553998"/>
          </a:xfrm>
        </p:grpSpPr>
        <p:sp>
          <p:nvSpPr>
            <p:cNvPr id="2" name="Triángulo isósceles 1"/>
            <p:cNvSpPr/>
            <p:nvPr/>
          </p:nvSpPr>
          <p:spPr>
            <a:xfrm>
              <a:off x="762425" y="4210578"/>
              <a:ext cx="215922" cy="288032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3" name="CuadroTexto 2"/>
            <p:cNvSpPr txBox="1"/>
            <p:nvPr/>
          </p:nvSpPr>
          <p:spPr>
            <a:xfrm>
              <a:off x="931155" y="4077595"/>
              <a:ext cx="10227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PE" sz="3000" dirty="0" smtClean="0"/>
                <a:t>GTV=</a:t>
              </a:r>
              <a:endParaRPr lang="es-PE" sz="3000" dirty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858753" y="4134813"/>
              <a:ext cx="16562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PE" sz="2400" dirty="0">
                  <a:latin typeface="Times New Roman" panose="02020603050405020304" pitchFamily="18" charset="0"/>
                </a:rPr>
                <a:t>0,0065ºC/m</a:t>
              </a:r>
              <a:endParaRPr lang="es-PE" sz="2400" dirty="0"/>
            </a:p>
          </p:txBody>
        </p:sp>
      </p:grpSp>
      <p:pic>
        <p:nvPicPr>
          <p:cNvPr id="15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879" y="1944216"/>
            <a:ext cx="2487537" cy="32191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CuadroTexto 11"/>
          <p:cNvSpPr txBox="1"/>
          <p:nvPr/>
        </p:nvSpPr>
        <p:spPr>
          <a:xfrm>
            <a:off x="7114459" y="2240863"/>
            <a:ext cx="1345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CUENCA DEL </a:t>
            </a:r>
          </a:p>
          <a:p>
            <a:pPr algn="ctr"/>
            <a:r>
              <a:rPr lang="es-PE" sz="1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AMAZONAS</a:t>
            </a:r>
            <a:endParaRPr lang="es-PE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CuadroTexto 12"/>
          <p:cNvSpPr txBox="1"/>
          <p:nvPr/>
        </p:nvSpPr>
        <p:spPr>
          <a:xfrm>
            <a:off x="6445556" y="4330945"/>
            <a:ext cx="986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OCÉANO</a:t>
            </a:r>
          </a:p>
          <a:p>
            <a:pPr algn="ctr"/>
            <a:r>
              <a:rPr lang="es-PE" sz="1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PACÍFICO</a:t>
            </a:r>
            <a:endParaRPr lang="es-PE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374" y="0"/>
            <a:ext cx="3500554" cy="1969062"/>
          </a:xfrm>
          <a:prstGeom prst="rect">
            <a:avLst/>
          </a:prstGeom>
        </p:spPr>
      </p:pic>
      <p:sp>
        <p:nvSpPr>
          <p:cNvPr id="26" name="25 Elipse"/>
          <p:cNvSpPr/>
          <p:nvPr/>
        </p:nvSpPr>
        <p:spPr>
          <a:xfrm rot="18977563">
            <a:off x="6545337" y="2686073"/>
            <a:ext cx="286918" cy="4233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7" name="26 Elipse"/>
          <p:cNvSpPr/>
          <p:nvPr/>
        </p:nvSpPr>
        <p:spPr>
          <a:xfrm rot="21085048">
            <a:off x="6797557" y="3141295"/>
            <a:ext cx="286918" cy="4233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8" name="27 Elipse"/>
          <p:cNvSpPr/>
          <p:nvPr/>
        </p:nvSpPr>
        <p:spPr>
          <a:xfrm rot="17565420">
            <a:off x="7685425" y="4119265"/>
            <a:ext cx="286918" cy="4233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7023643" y="3724831"/>
            <a:ext cx="16891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000" dirty="0" smtClean="0">
                <a:solidFill>
                  <a:schemeClr val="bg1"/>
                </a:solidFill>
              </a:rPr>
              <a:t>11 Estaciones en los volcanes Coropuna Misti y </a:t>
            </a:r>
            <a:r>
              <a:rPr lang="es-PE" sz="1000" dirty="0" err="1" smtClean="0">
                <a:solidFill>
                  <a:schemeClr val="bg1"/>
                </a:solidFill>
              </a:rPr>
              <a:t>Chachani</a:t>
            </a:r>
            <a:endParaRPr lang="es-PE" sz="1000" dirty="0">
              <a:solidFill>
                <a:schemeClr val="bg1"/>
              </a:solidFill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7028884" y="3144307"/>
            <a:ext cx="1503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000" dirty="0" smtClean="0">
                <a:solidFill>
                  <a:schemeClr val="bg1"/>
                </a:solidFill>
              </a:rPr>
              <a:t>4 Estaciones en los nevados </a:t>
            </a:r>
            <a:r>
              <a:rPr lang="es-PE" sz="1000" dirty="0" err="1" smtClean="0">
                <a:solidFill>
                  <a:schemeClr val="bg1"/>
                </a:solidFill>
              </a:rPr>
              <a:t>Cashpe</a:t>
            </a:r>
            <a:r>
              <a:rPr lang="es-PE" sz="1000" dirty="0" smtClean="0">
                <a:solidFill>
                  <a:schemeClr val="bg1"/>
                </a:solidFill>
              </a:rPr>
              <a:t> y Norma</a:t>
            </a:r>
            <a:endParaRPr lang="es-PE" sz="1000" dirty="0">
              <a:solidFill>
                <a:schemeClr val="bg1"/>
              </a:solidFill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6826411" y="2662653"/>
            <a:ext cx="1633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000" dirty="0" smtClean="0">
                <a:solidFill>
                  <a:schemeClr val="bg1"/>
                </a:solidFill>
              </a:rPr>
              <a:t>4 Estaciones en los nevados </a:t>
            </a:r>
            <a:r>
              <a:rPr lang="es-PE" sz="1000" dirty="0" err="1" smtClean="0">
                <a:solidFill>
                  <a:schemeClr val="bg1"/>
                </a:solidFill>
              </a:rPr>
              <a:t>Hualcán</a:t>
            </a:r>
            <a:r>
              <a:rPr lang="es-PE" sz="1000" dirty="0" smtClean="0">
                <a:solidFill>
                  <a:schemeClr val="bg1"/>
                </a:solidFill>
              </a:rPr>
              <a:t> y </a:t>
            </a:r>
            <a:r>
              <a:rPr lang="es-PE" sz="1000" dirty="0" err="1" smtClean="0">
                <a:solidFill>
                  <a:schemeClr val="bg1"/>
                </a:solidFill>
              </a:rPr>
              <a:t>Huandoy</a:t>
            </a:r>
            <a:endParaRPr lang="es-PE" sz="1000" dirty="0">
              <a:solidFill>
                <a:schemeClr val="bg1"/>
              </a:solidFill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70293" y="4641333"/>
            <a:ext cx="23787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2400" dirty="0" smtClean="0">
                <a:latin typeface="Times New Roman" panose="02020603050405020304" pitchFamily="18" charset="0"/>
              </a:rPr>
              <a:t>(promedio Tierra)</a:t>
            </a:r>
            <a:endParaRPr lang="es-PE" sz="2400" dirty="0"/>
          </a:p>
        </p:txBody>
      </p:sp>
    </p:spTree>
    <p:extLst>
      <p:ext uri="{BB962C8B-B14F-4D97-AF65-F5344CB8AC3E}">
        <p14:creationId xmlns:p14="http://schemas.microsoft.com/office/powerpoint/2010/main" val="273319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324544" y="0"/>
            <a:ext cx="9289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s-PE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c)   Recolección de muestras de bloques </a:t>
            </a:r>
            <a:r>
              <a:rPr lang="es-PE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morrénicos</a:t>
            </a:r>
            <a:r>
              <a:rPr lang="es-PE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para dataciones </a:t>
            </a:r>
            <a:r>
              <a:rPr lang="es-PE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cosmogénicas</a:t>
            </a:r>
            <a:r>
              <a:rPr lang="es-PE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59"/>
          <a:stretch/>
        </p:blipFill>
        <p:spPr>
          <a:xfrm>
            <a:off x="0" y="771550"/>
            <a:ext cx="2232248" cy="241800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" t="6475" r="12893" b="13120"/>
          <a:stretch/>
        </p:blipFill>
        <p:spPr>
          <a:xfrm>
            <a:off x="2224648" y="351855"/>
            <a:ext cx="3672408" cy="260934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2"/>
          <a:stretch/>
        </p:blipFill>
        <p:spPr>
          <a:xfrm>
            <a:off x="0" y="3003798"/>
            <a:ext cx="2420928" cy="213970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560" y="2925752"/>
            <a:ext cx="2956997" cy="221774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952" y="343119"/>
            <a:ext cx="3803913" cy="213970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06770" y="3070484"/>
            <a:ext cx="2653461" cy="1492572"/>
          </a:xfrm>
          <a:prstGeom prst="rect">
            <a:avLst/>
          </a:prstGeom>
        </p:spPr>
      </p:pic>
      <p:grpSp>
        <p:nvGrpSpPr>
          <p:cNvPr id="2" name="1 Grupo"/>
          <p:cNvGrpSpPr/>
          <p:nvPr/>
        </p:nvGrpSpPr>
        <p:grpSpPr>
          <a:xfrm>
            <a:off x="6649328" y="1924335"/>
            <a:ext cx="2487537" cy="3219165"/>
            <a:chOff x="6649328" y="1924335"/>
            <a:chExt cx="2487537" cy="3219165"/>
          </a:xfrm>
        </p:grpSpPr>
        <p:pic>
          <p:nvPicPr>
            <p:cNvPr id="10" name="Imagen 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9328" y="1924335"/>
              <a:ext cx="2487537" cy="321916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CuadroTexto 11"/>
            <p:cNvSpPr txBox="1"/>
            <p:nvPr/>
          </p:nvSpPr>
          <p:spPr>
            <a:xfrm>
              <a:off x="7498908" y="2220982"/>
              <a:ext cx="13456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PE" sz="1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CUENCA DEL </a:t>
              </a:r>
            </a:p>
            <a:p>
              <a:pPr algn="ctr"/>
              <a:r>
                <a:rPr lang="es-PE" sz="1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AMAZONAS</a:t>
              </a:r>
              <a:endParaRPr lang="es-PE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CuadroTexto 12"/>
            <p:cNvSpPr txBox="1"/>
            <p:nvPr/>
          </p:nvSpPr>
          <p:spPr>
            <a:xfrm>
              <a:off x="6830005" y="4311064"/>
              <a:ext cx="9864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PE" sz="1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OCÉANO</a:t>
              </a:r>
            </a:p>
            <a:p>
              <a:pPr algn="ctr"/>
              <a:r>
                <a:rPr lang="es-PE" sz="1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PACÍFICO</a:t>
              </a:r>
              <a:endParaRPr lang="es-PE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12 Elipse"/>
            <p:cNvSpPr/>
            <p:nvPr/>
          </p:nvSpPr>
          <p:spPr>
            <a:xfrm rot="18977563">
              <a:off x="6929786" y="2666192"/>
              <a:ext cx="286918" cy="42335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>
                <a:ln>
                  <a:solidFill>
                    <a:srgbClr val="FF0000"/>
                  </a:solidFill>
                </a:ln>
                <a:noFill/>
              </a:endParaRPr>
            </a:p>
          </p:txBody>
        </p:sp>
        <p:sp>
          <p:nvSpPr>
            <p:cNvPr id="14" name="13 Elipse"/>
            <p:cNvSpPr/>
            <p:nvPr/>
          </p:nvSpPr>
          <p:spPr>
            <a:xfrm rot="21085048">
              <a:off x="7182006" y="3121414"/>
              <a:ext cx="286918" cy="42335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>
                <a:ln>
                  <a:solidFill>
                    <a:srgbClr val="FF0000"/>
                  </a:solidFill>
                </a:ln>
                <a:noFill/>
              </a:endParaRPr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7460932" y="3077926"/>
              <a:ext cx="150355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E" sz="1000" dirty="0" smtClean="0">
                  <a:solidFill>
                    <a:schemeClr val="bg1"/>
                  </a:solidFill>
                </a:rPr>
                <a:t>18 Muestras en los nevados </a:t>
              </a:r>
              <a:r>
                <a:rPr lang="es-PE" sz="1000" dirty="0" err="1" smtClean="0">
                  <a:solidFill>
                    <a:schemeClr val="bg1"/>
                  </a:solidFill>
                </a:rPr>
                <a:t>Cashpe</a:t>
              </a:r>
              <a:r>
                <a:rPr lang="es-PE" sz="1000" dirty="0" smtClean="0">
                  <a:solidFill>
                    <a:schemeClr val="bg1"/>
                  </a:solidFill>
                </a:rPr>
                <a:t>, </a:t>
              </a:r>
              <a:r>
                <a:rPr lang="es-PE" sz="1000" dirty="0" err="1" smtClean="0">
                  <a:solidFill>
                    <a:schemeClr val="bg1"/>
                  </a:solidFill>
                </a:rPr>
                <a:t>Colquepuccro</a:t>
              </a:r>
              <a:r>
                <a:rPr lang="es-PE" sz="1000" dirty="0" smtClean="0">
                  <a:solidFill>
                    <a:schemeClr val="bg1"/>
                  </a:solidFill>
                </a:rPr>
                <a:t> y Norma</a:t>
              </a:r>
              <a:endParaRPr lang="es-PE" sz="1000" dirty="0">
                <a:solidFill>
                  <a:schemeClr val="bg1"/>
                </a:solidFill>
              </a:endParaRPr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7234908" y="2677816"/>
              <a:ext cx="16337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E" sz="1000" dirty="0" smtClean="0">
                  <a:solidFill>
                    <a:schemeClr val="bg1"/>
                  </a:solidFill>
                </a:rPr>
                <a:t>10 </a:t>
              </a:r>
              <a:r>
                <a:rPr lang="es-PE" sz="1000" dirty="0">
                  <a:solidFill>
                    <a:schemeClr val="bg1"/>
                  </a:solidFill>
                </a:rPr>
                <a:t>Muestras en los nevados </a:t>
              </a:r>
              <a:r>
                <a:rPr lang="es-PE" sz="1000" dirty="0" err="1" smtClean="0">
                  <a:solidFill>
                    <a:schemeClr val="bg1"/>
                  </a:solidFill>
                </a:rPr>
                <a:t>Hualcán</a:t>
              </a:r>
              <a:r>
                <a:rPr lang="es-PE" sz="1000" dirty="0" smtClean="0">
                  <a:solidFill>
                    <a:schemeClr val="bg1"/>
                  </a:solidFill>
                </a:rPr>
                <a:t> y </a:t>
              </a:r>
              <a:r>
                <a:rPr lang="es-PE" sz="1000" dirty="0" err="1" smtClean="0">
                  <a:solidFill>
                    <a:schemeClr val="bg1"/>
                  </a:solidFill>
                </a:rPr>
                <a:t>Huandoy</a:t>
              </a:r>
              <a:endParaRPr lang="es-PE" sz="1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9067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20141115_1204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056" y="0"/>
            <a:ext cx="3150944" cy="236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20141110_1233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6640"/>
            <a:ext cx="3370288" cy="252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20141110_1433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89074" y="2520657"/>
            <a:ext cx="2998513" cy="224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20141110_14333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032" y="2787774"/>
            <a:ext cx="3140968" cy="235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4" r="18199"/>
          <a:stretch/>
        </p:blipFill>
        <p:spPr>
          <a:xfrm>
            <a:off x="0" y="1"/>
            <a:ext cx="2588305" cy="261664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98" y="317508"/>
            <a:ext cx="3075075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02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:\DGA\wpari\ubiccion coropun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7" t="4974" r="20568" b="20453"/>
          <a:stretch/>
        </p:blipFill>
        <p:spPr bwMode="auto">
          <a:xfrm>
            <a:off x="2771800" y="51470"/>
            <a:ext cx="3640246" cy="23434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Imagen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8" t="8385" r="11775" b="20174"/>
          <a:stretch>
            <a:fillRect/>
          </a:stretch>
        </p:blipFill>
        <p:spPr bwMode="auto">
          <a:xfrm>
            <a:off x="75444" y="51470"/>
            <a:ext cx="3434996" cy="2343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Imagen 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0" t="9978" r="14876" b="21768"/>
          <a:stretch/>
        </p:blipFill>
        <p:spPr bwMode="auto">
          <a:xfrm>
            <a:off x="63099" y="2487724"/>
            <a:ext cx="3192720" cy="260430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0" t="13440" r="19248" b="8214"/>
          <a:stretch/>
        </p:blipFill>
        <p:spPr bwMode="auto">
          <a:xfrm>
            <a:off x="3203848" y="2487724"/>
            <a:ext cx="2688563" cy="26043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1" name="6 Image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82"/>
          <a:stretch>
            <a:fillRect/>
          </a:stretch>
        </p:blipFill>
        <p:spPr bwMode="auto">
          <a:xfrm>
            <a:off x="5409802" y="2990851"/>
            <a:ext cx="3729222" cy="215264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/>
          <p:cNvGrpSpPr/>
          <p:nvPr/>
        </p:nvGrpSpPr>
        <p:grpSpPr>
          <a:xfrm>
            <a:off x="5306528" y="0"/>
            <a:ext cx="3837472" cy="3047030"/>
            <a:chOff x="5306528" y="0"/>
            <a:chExt cx="3837472" cy="3047030"/>
          </a:xfrm>
        </p:grpSpPr>
        <p:pic>
          <p:nvPicPr>
            <p:cNvPr id="4099" name="Picture 3" descr="l1_l2-top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3559"/>
            <a:stretch>
              <a:fillRect/>
            </a:stretch>
          </p:blipFill>
          <p:spPr bwMode="auto">
            <a:xfrm>
              <a:off x="5311502" y="0"/>
              <a:ext cx="3832498" cy="146467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3 Imagen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831"/>
            <a:stretch>
              <a:fillRect/>
            </a:stretch>
          </p:blipFill>
          <p:spPr bwMode="auto">
            <a:xfrm>
              <a:off x="5306528" y="1464679"/>
              <a:ext cx="3832496" cy="158235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2958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49" y="0"/>
            <a:ext cx="9144001" cy="5143500"/>
          </a:xfrm>
          <a:prstGeom prst="rect">
            <a:avLst/>
          </a:prstGeo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-22150" y="2355726"/>
            <a:ext cx="91440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ts val="200"/>
              </a:spcBef>
            </a:pPr>
            <a:r>
              <a:rPr lang="es-ES" sz="3600" dirty="0" smtClean="0">
                <a:solidFill>
                  <a:schemeClr val="bg1"/>
                </a:solidFill>
                <a:latin typeface="Times New Roman" pitchFamily="18" charset="0"/>
              </a:rPr>
              <a:t>¡¡¡GRACIAS!!!</a:t>
            </a:r>
            <a:endParaRPr lang="es-ES" sz="36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54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5983</TotalTime>
  <Words>1730</Words>
  <Application>Microsoft Office PowerPoint</Application>
  <PresentationFormat>Presentación en pantalla (16:9)</PresentationFormat>
  <Paragraphs>313</Paragraphs>
  <Slides>32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0" baseType="lpstr">
      <vt:lpstr>Adobe Fangsong Std R</vt:lpstr>
      <vt:lpstr>Arial</vt:lpstr>
      <vt:lpstr>Arial Narrow</vt:lpstr>
      <vt:lpstr>Calibri</vt:lpstr>
      <vt:lpstr>Eras Demi ITC</vt:lpstr>
      <vt:lpstr>Tahoma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Enrique Isarra Puente de la Vega</dc:creator>
  <cp:lastModifiedBy>Ronald Fernando</cp:lastModifiedBy>
  <cp:revision>280</cp:revision>
  <dcterms:created xsi:type="dcterms:W3CDTF">2014-03-12T16:36:14Z</dcterms:created>
  <dcterms:modified xsi:type="dcterms:W3CDTF">2014-12-05T15:19:19Z</dcterms:modified>
</cp:coreProperties>
</file>